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 id="2147483921" r:id="rId2"/>
    <p:sldMasterId id="2147483967" r:id="rId3"/>
    <p:sldMasterId id="2147484017" r:id="rId4"/>
    <p:sldMasterId id="2147484042" r:id="rId5"/>
    <p:sldMasterId id="2147484006" r:id="rId6"/>
  </p:sldMasterIdLst>
  <p:notesMasterIdLst>
    <p:notesMasterId r:id="rId46"/>
  </p:notesMasterIdLst>
  <p:handoutMasterIdLst>
    <p:handoutMasterId r:id="rId47"/>
  </p:handoutMasterIdLst>
  <p:sldIdLst>
    <p:sldId id="474" r:id="rId7"/>
    <p:sldId id="463" r:id="rId8"/>
    <p:sldId id="431" r:id="rId9"/>
    <p:sldId id="432" r:id="rId10"/>
    <p:sldId id="464" r:id="rId11"/>
    <p:sldId id="433" r:id="rId12"/>
    <p:sldId id="435" r:id="rId13"/>
    <p:sldId id="437" r:id="rId14"/>
    <p:sldId id="438" r:id="rId15"/>
    <p:sldId id="439" r:id="rId16"/>
    <p:sldId id="440" r:id="rId17"/>
    <p:sldId id="441" r:id="rId18"/>
    <p:sldId id="442" r:id="rId19"/>
    <p:sldId id="483" r:id="rId20"/>
    <p:sldId id="484" r:id="rId21"/>
    <p:sldId id="444" r:id="rId22"/>
    <p:sldId id="445" r:id="rId23"/>
    <p:sldId id="485" r:id="rId24"/>
    <p:sldId id="488" r:id="rId25"/>
    <p:sldId id="487" r:id="rId26"/>
    <p:sldId id="486" r:id="rId27"/>
    <p:sldId id="451" r:id="rId28"/>
    <p:sldId id="452" r:id="rId29"/>
    <p:sldId id="490" r:id="rId30"/>
    <p:sldId id="453" r:id="rId31"/>
    <p:sldId id="491" r:id="rId32"/>
    <p:sldId id="492" r:id="rId33"/>
    <p:sldId id="493" r:id="rId34"/>
    <p:sldId id="458" r:id="rId35"/>
    <p:sldId id="459" r:id="rId36"/>
    <p:sldId id="494" r:id="rId37"/>
    <p:sldId id="496" r:id="rId38"/>
    <p:sldId id="495" r:id="rId39"/>
    <p:sldId id="497" r:id="rId40"/>
    <p:sldId id="498" r:id="rId41"/>
    <p:sldId id="499" r:id="rId42"/>
    <p:sldId id="500" r:id="rId43"/>
    <p:sldId id="482" r:id="rId44"/>
    <p:sldId id="467" r:id="rId45"/>
  </p:sldIdLst>
  <p:sldSz cx="12192000" cy="6858000"/>
  <p:notesSz cx="7023100" cy="9309100"/>
  <p:custDataLst>
    <p:tags r:id="rId48"/>
  </p:custDataLst>
  <p:defaultTextStyle>
    <a:defPPr>
      <a:defRPr lang="en-US"/>
    </a:defPPr>
    <a:lvl1pPr algn="ctr" rtl="0" fontAlgn="base">
      <a:spcBef>
        <a:spcPct val="0"/>
      </a:spcBef>
      <a:spcAft>
        <a:spcPct val="0"/>
      </a:spcAft>
      <a:defRPr sz="1400" kern="1200">
        <a:solidFill>
          <a:schemeClr val="tx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6" userDrawn="1">
          <p15:clr>
            <a:srgbClr val="A4A3A4"/>
          </p15:clr>
        </p15:guide>
        <p15:guide id="2" pos="7488" userDrawn="1">
          <p15:clr>
            <a:srgbClr val="A4A3A4"/>
          </p15:clr>
        </p15:guide>
        <p15:guide id="3" orient="horz" pos="3456" userDrawn="1">
          <p15:clr>
            <a:srgbClr val="A4A3A4"/>
          </p15:clr>
        </p15:guide>
        <p15:guide id="4" pos="7375" userDrawn="1">
          <p15:clr>
            <a:srgbClr val="A4A3A4"/>
          </p15:clr>
        </p15:guide>
        <p15:guide id="5" orient="horz" pos="31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09">
          <p15:clr>
            <a:srgbClr val="A4A3A4"/>
          </p15:clr>
        </p15:guide>
        <p15:guide id="4" pos="2189">
          <p15:clr>
            <a:srgbClr val="A4A3A4"/>
          </p15:clr>
        </p15:guide>
        <p15:guide id="5" orient="horz" pos="2951">
          <p15:clr>
            <a:srgbClr val="A4A3A4"/>
          </p15:clr>
        </p15:guide>
        <p15:guide id="6" orient="horz" pos="2932">
          <p15:clr>
            <a:srgbClr val="A4A3A4"/>
          </p15:clr>
        </p15:guide>
        <p15:guide id="7" pos="2231">
          <p15:clr>
            <a:srgbClr val="A4A3A4"/>
          </p15:clr>
        </p15:guide>
        <p15:guide id="8"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246B"/>
    <a:srgbClr val="57A1A5"/>
    <a:srgbClr val="B21F75"/>
    <a:srgbClr val="5AA1A4"/>
    <a:srgbClr val="628E24"/>
    <a:srgbClr val="F26125"/>
    <a:srgbClr val="B31776"/>
    <a:srgbClr val="E33E85"/>
    <a:srgbClr val="B41876"/>
    <a:srgbClr val="C81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420" autoAdjust="0"/>
  </p:normalViewPr>
  <p:slideViewPr>
    <p:cSldViewPr showGuides="1">
      <p:cViewPr varScale="1">
        <p:scale>
          <a:sx n="103" d="100"/>
          <a:sy n="103" d="100"/>
        </p:scale>
        <p:origin x="150" y="72"/>
      </p:cViewPr>
      <p:guideLst>
        <p:guide orient="horz" pos="4176"/>
        <p:guide pos="7488"/>
        <p:guide orient="horz" pos="3456"/>
        <p:guide pos="7375"/>
        <p:guide orient="horz" pos="3168"/>
      </p:guideLst>
    </p:cSldViewPr>
  </p:slideViewPr>
  <p:notesTextViewPr>
    <p:cViewPr>
      <p:scale>
        <a:sx n="3" d="2"/>
        <a:sy n="3" d="2"/>
      </p:scale>
      <p:origin x="0" y="0"/>
    </p:cViewPr>
  </p:notesTextViewPr>
  <p:sorterViewPr>
    <p:cViewPr varScale="1">
      <p:scale>
        <a:sx n="100" d="100"/>
        <a:sy n="100" d="100"/>
      </p:scale>
      <p:origin x="0" y="0"/>
    </p:cViewPr>
  </p:sorterViewPr>
  <p:notesViewPr>
    <p:cSldViewPr showGuides="1">
      <p:cViewPr varScale="1">
        <p:scale>
          <a:sx n="129" d="100"/>
          <a:sy n="129" d="100"/>
        </p:scale>
        <p:origin x="4504" y="224"/>
      </p:cViewPr>
      <p:guideLst>
        <p:guide orient="horz" pos="2928"/>
        <p:guide pos="2208"/>
        <p:guide orient="horz" pos="2909"/>
        <p:guide pos="2189"/>
        <p:guide orient="horz" pos="2951"/>
        <p:guide orient="horz" pos="2932"/>
        <p:guide pos="223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2" y="0"/>
            <a:ext cx="3043979" cy="465773"/>
          </a:xfrm>
          <a:prstGeom prst="rect">
            <a:avLst/>
          </a:prstGeom>
          <a:noFill/>
          <a:ln w="9525">
            <a:noFill/>
            <a:miter lim="800000"/>
            <a:headEnd/>
            <a:tailEnd/>
          </a:ln>
          <a:effectLst/>
        </p:spPr>
        <p:txBody>
          <a:bodyPr vert="horz" wrap="square" lIns="91175" tIns="45587" rIns="91175" bIns="45587" numCol="1" anchor="t" anchorCtr="0" compatLnSpc="1">
            <a:prstTxWarp prst="textNoShape">
              <a:avLst/>
            </a:prstTxWarp>
          </a:bodyPr>
          <a:lstStyle>
            <a:lvl1pPr algn="l" defTabSz="912542">
              <a:defRPr sz="1200" b="1" smtClean="0"/>
            </a:lvl1pPr>
          </a:lstStyle>
          <a:p>
            <a:pPr>
              <a:defRPr/>
            </a:pPr>
            <a:endParaRPr lang="en-US"/>
          </a:p>
        </p:txBody>
      </p:sp>
      <p:sp>
        <p:nvSpPr>
          <p:cNvPr id="10243" name="Rectangle 3"/>
          <p:cNvSpPr>
            <a:spLocks noGrp="1" noChangeArrowheads="1"/>
          </p:cNvSpPr>
          <p:nvPr>
            <p:ph type="dt" sz="quarter" idx="1"/>
          </p:nvPr>
        </p:nvSpPr>
        <p:spPr bwMode="auto">
          <a:xfrm>
            <a:off x="3979122" y="0"/>
            <a:ext cx="3043979" cy="465773"/>
          </a:xfrm>
          <a:prstGeom prst="rect">
            <a:avLst/>
          </a:prstGeom>
          <a:noFill/>
          <a:ln w="9525">
            <a:noFill/>
            <a:miter lim="800000"/>
            <a:headEnd/>
            <a:tailEnd/>
          </a:ln>
          <a:effectLst/>
        </p:spPr>
        <p:txBody>
          <a:bodyPr vert="horz" wrap="square" lIns="91175" tIns="45587" rIns="91175" bIns="45587" numCol="1" anchor="t" anchorCtr="0" compatLnSpc="1">
            <a:prstTxWarp prst="textNoShape">
              <a:avLst/>
            </a:prstTxWarp>
          </a:bodyPr>
          <a:lstStyle>
            <a:lvl1pPr algn="r" defTabSz="912542">
              <a:defRPr sz="1200" b="1" smtClean="0"/>
            </a:lvl1pPr>
          </a:lstStyle>
          <a:p>
            <a:pPr>
              <a:defRPr/>
            </a:pPr>
            <a:endParaRPr lang="en-US"/>
          </a:p>
        </p:txBody>
      </p:sp>
      <p:sp>
        <p:nvSpPr>
          <p:cNvPr id="10244" name="Rectangle 4"/>
          <p:cNvSpPr>
            <a:spLocks noGrp="1" noChangeArrowheads="1"/>
          </p:cNvSpPr>
          <p:nvPr>
            <p:ph type="ftr" sz="quarter" idx="2"/>
          </p:nvPr>
        </p:nvSpPr>
        <p:spPr bwMode="auto">
          <a:xfrm>
            <a:off x="2" y="8843329"/>
            <a:ext cx="3043979" cy="465772"/>
          </a:xfrm>
          <a:prstGeom prst="rect">
            <a:avLst/>
          </a:prstGeom>
          <a:noFill/>
          <a:ln w="9525">
            <a:noFill/>
            <a:miter lim="800000"/>
            <a:headEnd/>
            <a:tailEnd/>
          </a:ln>
          <a:effectLst/>
        </p:spPr>
        <p:txBody>
          <a:bodyPr vert="horz" wrap="square" lIns="91175" tIns="45587" rIns="91175" bIns="45587" numCol="1" anchor="b" anchorCtr="0" compatLnSpc="1">
            <a:prstTxWarp prst="textNoShape">
              <a:avLst/>
            </a:prstTxWarp>
          </a:bodyPr>
          <a:lstStyle>
            <a:lvl1pPr algn="l" defTabSz="912542">
              <a:defRPr sz="1200" b="1" smtClean="0"/>
            </a:lvl1pPr>
          </a:lstStyle>
          <a:p>
            <a:pPr>
              <a:defRPr/>
            </a:pPr>
            <a:endParaRPr lang="en-US"/>
          </a:p>
        </p:txBody>
      </p:sp>
      <p:sp>
        <p:nvSpPr>
          <p:cNvPr id="10245" name="Rectangle 5"/>
          <p:cNvSpPr>
            <a:spLocks noGrp="1" noChangeArrowheads="1"/>
          </p:cNvSpPr>
          <p:nvPr>
            <p:ph type="sldNum" sz="quarter" idx="3"/>
          </p:nvPr>
        </p:nvSpPr>
        <p:spPr bwMode="auto">
          <a:xfrm>
            <a:off x="3979122" y="8843329"/>
            <a:ext cx="3043979" cy="465772"/>
          </a:xfrm>
          <a:prstGeom prst="rect">
            <a:avLst/>
          </a:prstGeom>
          <a:noFill/>
          <a:ln w="9525">
            <a:noFill/>
            <a:miter lim="800000"/>
            <a:headEnd/>
            <a:tailEnd/>
          </a:ln>
          <a:effectLst/>
        </p:spPr>
        <p:txBody>
          <a:bodyPr vert="horz" wrap="square" lIns="91175" tIns="45587" rIns="91175" bIns="45587" numCol="1" anchor="b" anchorCtr="0" compatLnSpc="1">
            <a:prstTxWarp prst="textNoShape">
              <a:avLst/>
            </a:prstTxWarp>
          </a:bodyPr>
          <a:lstStyle>
            <a:lvl1pPr algn="r" defTabSz="912542">
              <a:defRPr sz="1200" b="1" smtClean="0"/>
            </a:lvl1pPr>
          </a:lstStyle>
          <a:p>
            <a:pPr>
              <a:defRPr/>
            </a:pPr>
            <a:fld id="{D98C261A-6945-4393-9E44-A48AD1D9B66D}" type="slidenum">
              <a:rPr lang="en-US"/>
              <a:pPr>
                <a:defRPr/>
              </a:pPr>
              <a:t>‹#›</a:t>
            </a:fld>
            <a:endParaRPr lang="en-US"/>
          </a:p>
        </p:txBody>
      </p:sp>
    </p:spTree>
    <p:extLst>
      <p:ext uri="{BB962C8B-B14F-4D97-AF65-F5344CB8AC3E}">
        <p14:creationId xmlns:p14="http://schemas.microsoft.com/office/powerpoint/2010/main" val="3751375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0"/>
            <a:ext cx="3064655" cy="457825"/>
          </a:xfrm>
          <a:prstGeom prst="rect">
            <a:avLst/>
          </a:prstGeom>
          <a:noFill/>
          <a:ln w="9525">
            <a:noFill/>
            <a:miter lim="800000"/>
            <a:headEnd/>
            <a:tailEnd/>
          </a:ln>
          <a:effectLst/>
        </p:spPr>
        <p:txBody>
          <a:bodyPr vert="horz" wrap="square" lIns="89685" tIns="44843" rIns="89685" bIns="44843" numCol="1" anchor="t" anchorCtr="0" compatLnSpc="1">
            <a:prstTxWarp prst="textNoShape">
              <a:avLst/>
            </a:prstTxWarp>
          </a:bodyPr>
          <a:lstStyle>
            <a:lvl1pPr algn="l" defTabSz="896644">
              <a:defRPr sz="1200" b="1" smtClean="0"/>
            </a:lvl1pPr>
          </a:lstStyle>
          <a:p>
            <a:pPr>
              <a:defRPr/>
            </a:pPr>
            <a:endParaRPr lang="en-US"/>
          </a:p>
        </p:txBody>
      </p:sp>
      <p:sp>
        <p:nvSpPr>
          <p:cNvPr id="11267" name="Rectangle 3"/>
          <p:cNvSpPr>
            <a:spLocks noGrp="1" noChangeArrowheads="1"/>
          </p:cNvSpPr>
          <p:nvPr>
            <p:ph type="dt" idx="1"/>
          </p:nvPr>
        </p:nvSpPr>
        <p:spPr bwMode="auto">
          <a:xfrm>
            <a:off x="3983892" y="0"/>
            <a:ext cx="3064654" cy="457825"/>
          </a:xfrm>
          <a:prstGeom prst="rect">
            <a:avLst/>
          </a:prstGeom>
          <a:noFill/>
          <a:ln w="9525">
            <a:noFill/>
            <a:miter lim="800000"/>
            <a:headEnd/>
            <a:tailEnd/>
          </a:ln>
          <a:effectLst/>
        </p:spPr>
        <p:txBody>
          <a:bodyPr vert="horz" wrap="square" lIns="89685" tIns="44843" rIns="89685" bIns="44843" numCol="1" anchor="t" anchorCtr="0" compatLnSpc="1">
            <a:prstTxWarp prst="textNoShape">
              <a:avLst/>
            </a:prstTxWarp>
          </a:bodyPr>
          <a:lstStyle>
            <a:lvl1pPr algn="r" defTabSz="896644">
              <a:defRPr sz="1200" b="1" smtClean="0"/>
            </a:lvl1pPr>
          </a:lstStyle>
          <a:p>
            <a:pPr>
              <a:defRPr/>
            </a:pPr>
            <a:endParaRPr lang="en-US"/>
          </a:p>
        </p:txBody>
      </p:sp>
      <p:sp>
        <p:nvSpPr>
          <p:cNvPr id="19460" name="Rectangle 4"/>
          <p:cNvSpPr>
            <a:spLocks noGrp="1" noRot="1" noChangeAspect="1" noChangeArrowheads="1" noTextEdit="1"/>
          </p:cNvSpPr>
          <p:nvPr>
            <p:ph type="sldImg" idx="2"/>
          </p:nvPr>
        </p:nvSpPr>
        <p:spPr bwMode="auto">
          <a:xfrm>
            <a:off x="365125" y="688975"/>
            <a:ext cx="6246813" cy="351472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20829" y="4431997"/>
            <a:ext cx="5132143" cy="4203084"/>
          </a:xfrm>
          <a:prstGeom prst="rect">
            <a:avLst/>
          </a:prstGeom>
          <a:noFill/>
          <a:ln w="9525">
            <a:noFill/>
            <a:miter lim="800000"/>
            <a:headEnd/>
            <a:tailEnd/>
          </a:ln>
          <a:effectLst/>
        </p:spPr>
        <p:txBody>
          <a:bodyPr vert="horz" wrap="square" lIns="89685" tIns="44843" rIns="89685" bIns="448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1" y="8862404"/>
            <a:ext cx="3064655" cy="459414"/>
          </a:xfrm>
          <a:prstGeom prst="rect">
            <a:avLst/>
          </a:prstGeom>
          <a:noFill/>
          <a:ln w="9525">
            <a:noFill/>
            <a:miter lim="800000"/>
            <a:headEnd/>
            <a:tailEnd/>
          </a:ln>
          <a:effectLst/>
        </p:spPr>
        <p:txBody>
          <a:bodyPr vert="horz" wrap="square" lIns="89685" tIns="44843" rIns="89685" bIns="44843" numCol="1" anchor="b" anchorCtr="0" compatLnSpc="1">
            <a:prstTxWarp prst="textNoShape">
              <a:avLst/>
            </a:prstTxWarp>
          </a:bodyPr>
          <a:lstStyle>
            <a:lvl1pPr algn="l" defTabSz="896644">
              <a:defRPr sz="1200" b="1" smtClean="0"/>
            </a:lvl1pPr>
          </a:lstStyle>
          <a:p>
            <a:pPr>
              <a:defRPr/>
            </a:pPr>
            <a:endParaRPr lang="en-US"/>
          </a:p>
        </p:txBody>
      </p:sp>
      <p:sp>
        <p:nvSpPr>
          <p:cNvPr id="11271" name="Rectangle 7"/>
          <p:cNvSpPr>
            <a:spLocks noGrp="1" noChangeArrowheads="1"/>
          </p:cNvSpPr>
          <p:nvPr>
            <p:ph type="sldNum" sz="quarter" idx="5"/>
          </p:nvPr>
        </p:nvSpPr>
        <p:spPr bwMode="auto">
          <a:xfrm>
            <a:off x="3983892" y="8862404"/>
            <a:ext cx="3064654" cy="459414"/>
          </a:xfrm>
          <a:prstGeom prst="rect">
            <a:avLst/>
          </a:prstGeom>
          <a:noFill/>
          <a:ln w="9525">
            <a:noFill/>
            <a:miter lim="800000"/>
            <a:headEnd/>
            <a:tailEnd/>
          </a:ln>
          <a:effectLst/>
        </p:spPr>
        <p:txBody>
          <a:bodyPr vert="horz" wrap="square" lIns="89685" tIns="44843" rIns="89685" bIns="44843" numCol="1" anchor="b" anchorCtr="0" compatLnSpc="1">
            <a:prstTxWarp prst="textNoShape">
              <a:avLst/>
            </a:prstTxWarp>
          </a:bodyPr>
          <a:lstStyle>
            <a:lvl1pPr algn="r" defTabSz="896644">
              <a:defRPr sz="1200" b="1" smtClean="0"/>
            </a:lvl1pPr>
          </a:lstStyle>
          <a:p>
            <a:pPr>
              <a:defRPr/>
            </a:pPr>
            <a:fld id="{390024AA-86A5-48F1-BF1F-928E78E2725A}" type="slidenum">
              <a:rPr lang="en-US"/>
              <a:pPr>
                <a:defRPr/>
              </a:pPr>
              <a:t>‹#›</a:t>
            </a:fld>
            <a:endParaRPr lang="en-US"/>
          </a:p>
        </p:txBody>
      </p:sp>
    </p:spTree>
    <p:extLst>
      <p:ext uri="{BB962C8B-B14F-4D97-AF65-F5344CB8AC3E}">
        <p14:creationId xmlns:p14="http://schemas.microsoft.com/office/powerpoint/2010/main" val="2633869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0</a:t>
            </a:fld>
            <a:endParaRPr lang="en-US"/>
          </a:p>
        </p:txBody>
      </p:sp>
    </p:spTree>
    <p:extLst>
      <p:ext uri="{BB962C8B-B14F-4D97-AF65-F5344CB8AC3E}">
        <p14:creationId xmlns:p14="http://schemas.microsoft.com/office/powerpoint/2010/main" val="161030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90024AA-86A5-48F1-BF1F-928E78E2725A}" type="slidenum">
              <a:rPr lang="en-US" smtClean="0"/>
              <a:pPr>
                <a:defRPr/>
              </a:pPr>
              <a:t>37</a:t>
            </a:fld>
            <a:endParaRPr lang="en-US"/>
          </a:p>
        </p:txBody>
      </p:sp>
    </p:spTree>
    <p:extLst>
      <p:ext uri="{BB962C8B-B14F-4D97-AF65-F5344CB8AC3E}">
        <p14:creationId xmlns:p14="http://schemas.microsoft.com/office/powerpoint/2010/main" val="314750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ots Title Slide">
    <p:spTree>
      <p:nvGrpSpPr>
        <p:cNvPr id="1" name=""/>
        <p:cNvGrpSpPr/>
        <p:nvPr/>
      </p:nvGrpSpPr>
      <p:grpSpPr>
        <a:xfrm>
          <a:off x="0" y="0"/>
          <a:ext cx="0" cy="0"/>
          <a:chOff x="0" y="0"/>
          <a:chExt cx="0" cy="0"/>
        </a:xfrm>
      </p:grpSpPr>
      <p:pic>
        <p:nvPicPr>
          <p:cNvPr id="3" name="Picture 2" descr="A picture containing clipart, vector graphics&#10;&#10;Description automatically generated">
            <a:extLst>
              <a:ext uri="{FF2B5EF4-FFF2-40B4-BE49-F238E27FC236}">
                <a16:creationId xmlns:a16="http://schemas.microsoft.com/office/drawing/2014/main" id="{7A1B3AC5-0348-4644-81AF-E02ECAE0B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1295398" y="1284515"/>
            <a:ext cx="6400802" cy="1230085"/>
          </a:xfrm>
          <a:ln/>
        </p:spPr>
        <p:txBody>
          <a:bodyPr lIns="91440" tIns="45720" rIns="91440" bIns="45720" anchor="t"/>
          <a:lstStyle>
            <a:lvl1pPr algn="l">
              <a:defRPr sz="3200" i="0">
                <a:solidFill>
                  <a:schemeClr val="bg1"/>
                </a:solidFill>
              </a:defRPr>
            </a:lvl1pPr>
          </a:lstStyle>
          <a:p>
            <a:r>
              <a:rPr lang="en-US" dirty="0"/>
              <a:t>Presentation Title</a:t>
            </a:r>
          </a:p>
        </p:txBody>
      </p:sp>
      <p:sp>
        <p:nvSpPr>
          <p:cNvPr id="21" name="Text Placeholder 20"/>
          <p:cNvSpPr>
            <a:spLocks noGrp="1"/>
          </p:cNvSpPr>
          <p:nvPr>
            <p:ph type="body" sz="quarter" idx="10" hasCustomPrompt="1"/>
          </p:nvPr>
        </p:nvSpPr>
        <p:spPr>
          <a:xfrm>
            <a:off x="6358064" y="5638801"/>
            <a:ext cx="2328736" cy="609600"/>
          </a:xfrm>
        </p:spPr>
        <p:txBody>
          <a:bodyPr/>
          <a:lstStyle>
            <a:lvl1pPr marL="0" indent="0" algn="ctr">
              <a:buFontTx/>
              <a:buNone/>
              <a:defRPr sz="1400" b="0" i="0" baseline="0">
                <a:solidFill>
                  <a:srgbClr val="FFFFFF"/>
                </a:solidFill>
              </a:defRPr>
            </a:lvl1pPr>
          </a:lstStyle>
          <a:p>
            <a:pPr lvl="0"/>
            <a:r>
              <a:rPr lang="en-US" dirty="0"/>
              <a:t>Month Day, Year</a:t>
            </a:r>
          </a:p>
        </p:txBody>
      </p:sp>
      <p:sp>
        <p:nvSpPr>
          <p:cNvPr id="23" name="Text Placeholder 22"/>
          <p:cNvSpPr>
            <a:spLocks noGrp="1"/>
          </p:cNvSpPr>
          <p:nvPr>
            <p:ph type="body" sz="quarter" idx="11" hasCustomPrompt="1"/>
          </p:nvPr>
        </p:nvSpPr>
        <p:spPr>
          <a:xfrm>
            <a:off x="1295398" y="2743200"/>
            <a:ext cx="6019802" cy="522514"/>
          </a:xfrm>
        </p:spPr>
        <p:txBody>
          <a:bodyPr/>
          <a:lstStyle>
            <a:lvl1pPr marL="0" indent="0">
              <a:buFontTx/>
              <a:buNone/>
              <a:defRPr sz="1400" b="0" i="0" baseline="0">
                <a:solidFill>
                  <a:schemeClr val="bg1"/>
                </a:solidFill>
              </a:defRPr>
            </a:lvl1pPr>
          </a:lstStyle>
          <a:p>
            <a:pPr lvl="0"/>
            <a:r>
              <a:rPr lang="en-US" dirty="0"/>
              <a:t>PRESENTER Name/Title</a:t>
            </a:r>
          </a:p>
        </p:txBody>
      </p:sp>
      <p:pic>
        <p:nvPicPr>
          <p:cNvPr id="6" name="Picture 5">
            <a:extLst>
              <a:ext uri="{FF2B5EF4-FFF2-40B4-BE49-F238E27FC236}">
                <a16:creationId xmlns:a16="http://schemas.microsoft.com/office/drawing/2014/main" id="{2054BBF6-A4D9-D940-9DEF-3A031E1A9B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53600" y="2216150"/>
            <a:ext cx="2012256" cy="690336"/>
          </a:xfrm>
          <a:prstGeom prst="rect">
            <a:avLst/>
          </a:prstGeom>
        </p:spPr>
      </p:pic>
      <p:sp>
        <p:nvSpPr>
          <p:cNvPr id="8" name="Rectangle 7">
            <a:extLst>
              <a:ext uri="{FF2B5EF4-FFF2-40B4-BE49-F238E27FC236}">
                <a16:creationId xmlns:a16="http://schemas.microsoft.com/office/drawing/2014/main" id="{4FDE64B4-BB3B-A349-9C32-0F8A237D97EF}"/>
              </a:ext>
            </a:extLst>
          </p:cNvPr>
          <p:cNvSpPr/>
          <p:nvPr userDrawn="1"/>
        </p:nvSpPr>
        <p:spPr>
          <a:xfrm>
            <a:off x="6350" y="6572191"/>
            <a:ext cx="2892138"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651298187"/>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554682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04698"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60909"/>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60909"/>
            <a:ext cx="5312833" cy="4724400"/>
          </a:xfrm>
        </p:spPr>
        <p:txBody>
          <a:bodyPr/>
          <a:lstStyle>
            <a:lvl1pPr marL="342900" indent="-342900">
              <a:buClr>
                <a:srgbClr val="F36123"/>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Cobal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4CC9EDD-D580-AC45-8B20-5BC8A28C30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5" name="Rectangle 4">
            <a:extLst>
              <a:ext uri="{FF2B5EF4-FFF2-40B4-BE49-F238E27FC236}">
                <a16:creationId xmlns:a16="http://schemas.microsoft.com/office/drawing/2014/main" id="{158D2DE3-E5E2-B94B-B8BF-776C809F0163}"/>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377272856"/>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8122474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98731"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27418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5307075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0585914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99754"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9368673"/>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132974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00778"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p>
            <a:endParaRPr lang="en-US"/>
          </a:p>
        </p:txBody>
      </p:sp>
    </p:spTree>
    <p:extLst>
      <p:ext uri="{BB962C8B-B14F-4D97-AF65-F5344CB8AC3E}">
        <p14:creationId xmlns:p14="http://schemas.microsoft.com/office/powerpoint/2010/main" val="347169708"/>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1404388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01802"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3763607889"/>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8664289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0282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27418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43656286"/>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5521996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03851"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60909"/>
            <a:ext cx="5516033" cy="4724400"/>
          </a:xfrm>
          <a:ln>
            <a:solidFill>
              <a:schemeClr val="tx1"/>
            </a:solidFill>
          </a:ln>
        </p:spPr>
        <p:txBody>
          <a:bodyPr/>
          <a:lstStyle/>
          <a:p>
            <a:endParaRPr lang="en-US"/>
          </a:p>
        </p:txBody>
      </p:sp>
      <p:sp>
        <p:nvSpPr>
          <p:cNvPr id="7" name="Text Placeholder 6"/>
          <p:cNvSpPr>
            <a:spLocks noGrp="1"/>
          </p:cNvSpPr>
          <p:nvPr>
            <p:ph type="body" sz="quarter" idx="11"/>
          </p:nvPr>
        </p:nvSpPr>
        <p:spPr>
          <a:xfrm>
            <a:off x="381000" y="1560909"/>
            <a:ext cx="5312833" cy="4724400"/>
          </a:xfrm>
        </p:spPr>
        <p:txBody>
          <a:bodyPr/>
          <a:lstStyle>
            <a:lvl1pPr marL="342900" indent="-342900">
              <a:buClr>
                <a:srgbClr val="274185"/>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2006245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Violet">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B462D3C8-3906-0D40-B0B5-A40B71509F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5" name="Rectangle 4">
            <a:extLst>
              <a:ext uri="{FF2B5EF4-FFF2-40B4-BE49-F238E27FC236}">
                <a16:creationId xmlns:a16="http://schemas.microsoft.com/office/drawing/2014/main" id="{FEF58495-841D-F84B-BD62-9264CA346952}"/>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740022695"/>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986972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3787"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49114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33763550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ircles on the Side graphic">
    <p:spTree>
      <p:nvGrpSpPr>
        <p:cNvPr id="1" name=""/>
        <p:cNvGrpSpPr/>
        <p:nvPr/>
      </p:nvGrpSpPr>
      <p:grpSpPr>
        <a:xfrm>
          <a:off x="0" y="0"/>
          <a:ext cx="0" cy="0"/>
          <a:chOff x="0" y="0"/>
          <a:chExt cx="0" cy="0"/>
        </a:xfrm>
      </p:grpSpPr>
      <p:pic>
        <p:nvPicPr>
          <p:cNvPr id="6" name="Picture 5" descr="A picture containing table, ball, drawing&#10;&#10;Description automatically generated">
            <a:extLst>
              <a:ext uri="{FF2B5EF4-FFF2-40B4-BE49-F238E27FC236}">
                <a16:creationId xmlns:a16="http://schemas.microsoft.com/office/drawing/2014/main" id="{33404C8F-0AC7-A34E-999B-274B33C8AF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8950473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56768"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a:xfrm>
            <a:off x="381001" y="535820"/>
            <a:ext cx="8991602" cy="819906"/>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1" y="1676400"/>
            <a:ext cx="8991602" cy="4597186"/>
          </a:xfrm>
        </p:spPr>
        <p:txBody>
          <a:bodyPr/>
          <a:lstStyle>
            <a:lvl1pPr>
              <a:buClr>
                <a:srgbClr val="F26125"/>
              </a:buCl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Rectangle 6">
            <a:extLst>
              <a:ext uri="{FF2B5EF4-FFF2-40B4-BE49-F238E27FC236}">
                <a16:creationId xmlns:a16="http://schemas.microsoft.com/office/drawing/2014/main" id="{FD0AB99F-5E4E-234A-9087-8CE38927FFD4}"/>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1539957470"/>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4048612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4810"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16288104"/>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351493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5835"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810820813"/>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9974916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6858"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A936371-E247-D942-A80B-B94C5EE73C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52232300"/>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1916066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7882"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49114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077C0B82-C096-0347-8170-234306A117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888516853"/>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4636812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48907"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240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24000"/>
            <a:ext cx="5312833" cy="4724400"/>
          </a:xfrm>
        </p:spPr>
        <p:txBody>
          <a:bodyPr/>
          <a:lstStyle>
            <a:lvl1pPr marL="342900" indent="-342900">
              <a:buClr>
                <a:srgbClr val="491147"/>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pic>
        <p:nvPicPr>
          <p:cNvPr id="9" name="Picture 8">
            <a:extLst>
              <a:ext uri="{FF2B5EF4-FFF2-40B4-BE49-F238E27FC236}">
                <a16:creationId xmlns:a16="http://schemas.microsoft.com/office/drawing/2014/main" id="{C57B77E2-E26F-5240-8281-DBE7860736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67000941"/>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Teal">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1BD6A7C-ADFA-674C-A969-8852C86D23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5"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5" name="Rectangle 4">
            <a:extLst>
              <a:ext uri="{FF2B5EF4-FFF2-40B4-BE49-F238E27FC236}">
                <a16:creationId xmlns:a16="http://schemas.microsoft.com/office/drawing/2014/main" id="{E0DB9B8E-ABAF-8B41-9A62-BFEB97F94C26}"/>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1093998714"/>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1272611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3178"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007179"/>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28363195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9C7978-222C-C54F-ACF5-105EB40AC4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6517017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4202"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0968619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Tab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B33D2-3471-6F45-9B60-7547DE4AEC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203035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5226"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110768419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B5AD75-584B-6F44-984E-C195C34310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42201537"/>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6250"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1304954255"/>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rcles Highlight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77F1296-8168-A34B-AC7E-8BCBA9180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C7318A5-9E5D-CA40-B0CE-D15BE780B7C4}"/>
              </a:ext>
            </a:extLst>
          </p:cNvPr>
          <p:cNvSpPr>
            <a:spLocks noGrp="1"/>
          </p:cNvSpPr>
          <p:nvPr>
            <p:ph type="title"/>
          </p:nvPr>
        </p:nvSpPr>
        <p:spPr>
          <a:xfrm>
            <a:off x="609600" y="3810000"/>
            <a:ext cx="3962400" cy="1447800"/>
          </a:xfrm>
        </p:spPr>
        <p:txBody>
          <a:bodyPr/>
          <a:lstStyle>
            <a:lvl1pPr>
              <a:defRPr>
                <a:solidFill>
                  <a:schemeClr val="bg1"/>
                </a:solidFill>
              </a:defRPr>
            </a:lvl1pPr>
          </a:lstStyle>
          <a:p>
            <a:r>
              <a:rPr lang="en-US" dirty="0"/>
              <a:t>Click to edit Master title style</a:t>
            </a:r>
          </a:p>
        </p:txBody>
      </p:sp>
      <p:sp>
        <p:nvSpPr>
          <p:cNvPr id="4" name="TextBox 3">
            <a:extLst>
              <a:ext uri="{FF2B5EF4-FFF2-40B4-BE49-F238E27FC236}">
                <a16:creationId xmlns:a16="http://schemas.microsoft.com/office/drawing/2014/main" id="{4DC2D7AF-32D6-3F48-A8B0-7D456A2AA637}"/>
              </a:ext>
            </a:extLst>
          </p:cNvPr>
          <p:cNvSpPr txBox="1"/>
          <p:nvPr userDrawn="1"/>
        </p:nvSpPr>
        <p:spPr>
          <a:xfrm>
            <a:off x="-281551" y="63062"/>
            <a:ext cx="184731" cy="307777"/>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87D16BF9-2840-A44D-82B8-8A0E198557CF}"/>
              </a:ext>
            </a:extLst>
          </p:cNvPr>
          <p:cNvSpPr/>
          <p:nvPr userDrawn="1"/>
        </p:nvSpPr>
        <p:spPr>
          <a:xfrm>
            <a:off x="9220200" y="6553200"/>
            <a:ext cx="2892138"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4273435291"/>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4_Title and Narrow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FBF0F9-142A-D74D-B06E-919C801C13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8114401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7274"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007179"/>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3153752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Narrow Column and Pictur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C8D190-FCB0-CB4D-973B-20BB4A1AD0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49235466"/>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08298"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6002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600200"/>
            <a:ext cx="5312833" cy="4724400"/>
          </a:xfrm>
        </p:spPr>
        <p:txBody>
          <a:bodyPr/>
          <a:lstStyle>
            <a:lvl1pPr marL="342900" indent="-342900">
              <a:buClr>
                <a:srgbClr val="007179"/>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extLst>
      <p:ext uri="{BB962C8B-B14F-4D97-AF65-F5344CB8AC3E}">
        <p14:creationId xmlns:p14="http://schemas.microsoft.com/office/powerpoint/2010/main" val="3341898741"/>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Fuschia">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2CAE8AC-4954-E94D-ADD1-59F1B66D27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5"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5" name="Rectangle 4">
            <a:extLst>
              <a:ext uri="{FF2B5EF4-FFF2-40B4-BE49-F238E27FC236}">
                <a16:creationId xmlns:a16="http://schemas.microsoft.com/office/drawing/2014/main" id="{D65EEA96-C84B-6A48-9294-B71DD15ECFAB}"/>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2218986501"/>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8608639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2634"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C81E6B"/>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070225358"/>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1207993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8778"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06196022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32301741"/>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9802"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46324073"/>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2937276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3658"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CFA2AFD-DC61-4946-A461-6E9B0EF7B9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52674794"/>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Narrow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6E0BB-780A-6547-B95F-3870FA405D5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2727025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6730" name="think-cell Slide" r:id="rId5" imgW="216" imgH="216" progId="TCLayout.ActiveDocument.1">
                  <p:embed/>
                </p:oleObj>
              </mc:Choice>
              <mc:Fallback>
                <p:oleObj name="think-cell Slide" r:id="rId5" imgW="216" imgH="216" progId="TCLayout.ActiveDocument.1">
                  <p:embed/>
                  <p:pic>
                    <p:nvPicPr>
                      <p:cNvPr id="4" name="Object 3"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C81E6B"/>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9026464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Narrow Column and 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62BB1B-AE94-D441-A4FE-6CAFAB4B70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117668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27754"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600200"/>
            <a:ext cx="5516033" cy="4724400"/>
          </a:xfrm>
          <a:ln>
            <a:solidFill>
              <a:schemeClr val="tx1"/>
            </a:solidFill>
          </a:ln>
        </p:spPr>
        <p:txBody>
          <a:bodyPr/>
          <a:lstStyle>
            <a:lvl1pPr marL="0" indent="0">
              <a:buFontTx/>
              <a:buNone/>
              <a:defRPr/>
            </a:lvl1pPr>
          </a:lstStyle>
          <a:p>
            <a:endParaRPr lang="en-US"/>
          </a:p>
        </p:txBody>
      </p:sp>
      <p:sp>
        <p:nvSpPr>
          <p:cNvPr id="7" name="Text Placeholder 6"/>
          <p:cNvSpPr>
            <a:spLocks noGrp="1"/>
          </p:cNvSpPr>
          <p:nvPr>
            <p:ph type="body" sz="quarter" idx="11"/>
          </p:nvPr>
        </p:nvSpPr>
        <p:spPr>
          <a:xfrm>
            <a:off x="381000" y="1600200"/>
            <a:ext cx="5312833" cy="4724400"/>
          </a:xfrm>
        </p:spPr>
        <p:txBody>
          <a:bodyPr/>
          <a:lstStyle>
            <a:lvl1pPr marL="342900" indent="-342900">
              <a:buClr>
                <a:srgbClr val="C81E6B"/>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spTree>
    <p:extLst>
      <p:ext uri="{BB962C8B-B14F-4D97-AF65-F5344CB8AC3E}">
        <p14:creationId xmlns:p14="http://schemas.microsoft.com/office/powerpoint/2010/main" val="114145212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Violet">
    <p:spTree>
      <p:nvGrpSpPr>
        <p:cNvPr id="1" name=""/>
        <p:cNvGrpSpPr/>
        <p:nvPr/>
      </p:nvGrpSpPr>
      <p:grpSpPr>
        <a:xfrm>
          <a:off x="0" y="0"/>
          <a:ext cx="0" cy="0"/>
          <a:chOff x="0" y="0"/>
          <a:chExt cx="0" cy="0"/>
        </a:xfrm>
      </p:grpSpPr>
      <p:pic>
        <p:nvPicPr>
          <p:cNvPr id="5" name="Picture 4" descr="A picture containing flower&#10;&#10;Description automatically generated">
            <a:extLst>
              <a:ext uri="{FF2B5EF4-FFF2-40B4-BE49-F238E27FC236}">
                <a16:creationId xmlns:a16="http://schemas.microsoft.com/office/drawing/2014/main" id="{69DC8ED3-708F-CA4F-B836-82DA703AD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65151"/>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6" name="Rectangle 5">
            <a:extLst>
              <a:ext uri="{FF2B5EF4-FFF2-40B4-BE49-F238E27FC236}">
                <a16:creationId xmlns:a16="http://schemas.microsoft.com/office/drawing/2014/main" id="{0B46C20B-7D41-EC49-8197-3725178109A4}"/>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2630286111"/>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2A71-8A90-F244-8DD7-C92957C85F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4755" name="Rectangle 179"/>
          <p:cNvSpPr>
            <a:spLocks noGrp="1" noChangeArrowheads="1"/>
          </p:cNvSpPr>
          <p:nvPr>
            <p:ph type="ctrTitle" sz="quarter" hasCustomPrompt="1"/>
          </p:nvPr>
        </p:nvSpPr>
        <p:spPr>
          <a:xfrm>
            <a:off x="915205" y="1676401"/>
            <a:ext cx="8373936" cy="914399"/>
          </a:xfrm>
          <a:ln/>
        </p:spPr>
        <p:txBody>
          <a:bodyPr lIns="91440" tIns="45720" rIns="91440" bIns="45720" anchor="t"/>
          <a:lstStyle>
            <a:lvl1pPr algn="l">
              <a:defRPr sz="2400" i="0">
                <a:solidFill>
                  <a:schemeClr val="bg1"/>
                </a:solidFill>
              </a:defRPr>
            </a:lvl1pPr>
          </a:lstStyle>
          <a:p>
            <a:r>
              <a:rPr lang="en-US" dirty="0"/>
              <a:t>Section Divider</a:t>
            </a:r>
          </a:p>
        </p:txBody>
      </p:sp>
      <p:sp>
        <p:nvSpPr>
          <p:cNvPr id="23" name="Text Placeholder 22"/>
          <p:cNvSpPr>
            <a:spLocks noGrp="1"/>
          </p:cNvSpPr>
          <p:nvPr>
            <p:ph type="body" sz="quarter" idx="11" hasCustomPrompt="1"/>
          </p:nvPr>
        </p:nvSpPr>
        <p:spPr>
          <a:xfrm>
            <a:off x="915207" y="2743200"/>
            <a:ext cx="8374821" cy="533400"/>
          </a:xfrm>
        </p:spPr>
        <p:txBody>
          <a:bodyPr/>
          <a:lstStyle>
            <a:lvl1pPr marL="0" indent="0">
              <a:buFontTx/>
              <a:buNone/>
              <a:defRPr sz="1400" b="0" i="0" baseline="0">
                <a:solidFill>
                  <a:schemeClr val="bg1"/>
                </a:solidFill>
              </a:defRPr>
            </a:lvl1pPr>
          </a:lstStyle>
          <a:p>
            <a:pPr lvl="0"/>
            <a:r>
              <a:rPr lang="en-US" dirty="0"/>
              <a:t>DETAIL</a:t>
            </a:r>
          </a:p>
        </p:txBody>
      </p:sp>
      <p:sp>
        <p:nvSpPr>
          <p:cNvPr id="5" name="Rectangle 4">
            <a:extLst>
              <a:ext uri="{FF2B5EF4-FFF2-40B4-BE49-F238E27FC236}">
                <a16:creationId xmlns:a16="http://schemas.microsoft.com/office/drawing/2014/main" id="{70F9D149-9C1C-1F44-BEE2-00804D9AE380}"/>
              </a:ext>
            </a:extLst>
          </p:cNvPr>
          <p:cNvSpPr/>
          <p:nvPr userDrawn="1"/>
        </p:nvSpPr>
        <p:spPr>
          <a:xfrm>
            <a:off x="4649931" y="6553200"/>
            <a:ext cx="2892138" cy="209609"/>
          </a:xfrm>
          <a:prstGeom prst="rect">
            <a:avLst/>
          </a:prstGeom>
        </p:spPr>
        <p:txBody>
          <a:bodyPr wrap="none">
            <a:spAutoFit/>
          </a:bodyPr>
          <a:lstStyle/>
          <a:p>
            <a:pPr lvl="0" algn="ctr"/>
            <a:r>
              <a:rPr lang="en-US" sz="762" kern="0" dirty="0">
                <a:solidFill>
                  <a:schemeClr val="bg1"/>
                </a:solidFill>
              </a:rPr>
              <a:t>©2020 Orlando Health, Inc. All rights reserved. Confidential.</a:t>
            </a:r>
            <a:endParaRPr lang="en-US" sz="762" dirty="0">
              <a:solidFill>
                <a:schemeClr val="bg1"/>
              </a:solidFill>
            </a:endParaRPr>
          </a:p>
        </p:txBody>
      </p:sp>
    </p:spTree>
    <p:extLst>
      <p:ext uri="{BB962C8B-B14F-4D97-AF65-F5344CB8AC3E}">
        <p14:creationId xmlns:p14="http://schemas.microsoft.com/office/powerpoint/2010/main" val="587435998"/>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3208174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0410"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628E24"/>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C393B12D-559C-0440-8BA9-55A44BEFA98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994072396"/>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9775029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1434"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B3035271-3C82-AE40-8F89-928602AC35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1147804548"/>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793122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2459"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FCEA83E9-82E2-2846-9586-7A35A1E756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18703121"/>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803449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3482"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A936371-E247-D942-A80B-B94C5EE73C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3242672121"/>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1576046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4506" name="think-cell Slide" r:id="rId4" imgW="216" imgH="216" progId="TCLayout.ActiveDocument.1">
                  <p:embed/>
                </p:oleObj>
              </mc:Choice>
              <mc:Fallback>
                <p:oleObj name="think-cell Slide" r:id="rId4" imgW="216" imgH="216" progId="TCLayout.ActiveDocument.1">
                  <p:embed/>
                  <p:pic>
                    <p:nvPicPr>
                      <p:cNvPr id="4" name="Object 3"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628E24"/>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7" name="Picture 6">
            <a:extLst>
              <a:ext uri="{FF2B5EF4-FFF2-40B4-BE49-F238E27FC236}">
                <a16:creationId xmlns:a16="http://schemas.microsoft.com/office/drawing/2014/main" id="{077C0B82-C096-0347-8170-234306A117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2062942741"/>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Narrow Column and Pictur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4205436"/>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75531"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5897033" y="1524000"/>
            <a:ext cx="5516033" cy="4724400"/>
          </a:xfrm>
          <a:ln>
            <a:solidFill>
              <a:schemeClr val="tx1"/>
            </a:solidFill>
          </a:ln>
        </p:spPr>
        <p:txBody>
          <a:bodyPr/>
          <a:lstStyle>
            <a:lvl1pPr marL="0" indent="0">
              <a:buFontTx/>
              <a:buNone/>
              <a:defRPr/>
            </a:lvl1pPr>
          </a:lstStyle>
          <a:p>
            <a:endParaRPr lang="en-US" dirty="0"/>
          </a:p>
        </p:txBody>
      </p:sp>
      <p:sp>
        <p:nvSpPr>
          <p:cNvPr id="7" name="Text Placeholder 6"/>
          <p:cNvSpPr>
            <a:spLocks noGrp="1"/>
          </p:cNvSpPr>
          <p:nvPr>
            <p:ph type="body" sz="quarter" idx="11"/>
          </p:nvPr>
        </p:nvSpPr>
        <p:spPr>
          <a:xfrm>
            <a:off x="381000" y="1524000"/>
            <a:ext cx="5312833" cy="4724400"/>
          </a:xfrm>
        </p:spPr>
        <p:txBody>
          <a:bodyPr/>
          <a:lstStyle>
            <a:lvl1pPr marL="342900" indent="-342900">
              <a:buClr>
                <a:srgbClr val="628E24"/>
              </a:buClr>
              <a:buFont typeface="Arial" panose="020B0604020202020204" pitchFamily="34" charset="0"/>
              <a:buChar char="•"/>
              <a:defRPr b="0"/>
            </a:lvl1pPr>
            <a:lvl2pPr>
              <a:defRPr b="0"/>
            </a:lvl2pPr>
            <a:lvl3pPr>
              <a:defRPr b="0"/>
            </a:lvl3pPr>
            <a:lvl4pPr>
              <a:defRPr b="0"/>
            </a:lvl4pPr>
            <a:lvl5pPr>
              <a:defRPr b="0"/>
            </a:lvl5pPr>
          </a:lstStyle>
          <a:p>
            <a:pPr lvl="0"/>
            <a:r>
              <a:rPr lang="en-US" dirty="0"/>
              <a:t>Click to edit Master text styles</a:t>
            </a:r>
          </a:p>
        </p:txBody>
      </p:sp>
      <p:pic>
        <p:nvPicPr>
          <p:cNvPr id="9" name="Picture 8">
            <a:extLst>
              <a:ext uri="{FF2B5EF4-FFF2-40B4-BE49-F238E27FC236}">
                <a16:creationId xmlns:a16="http://schemas.microsoft.com/office/drawing/2014/main" id="{C57B77E2-E26F-5240-8281-DBE7860736F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Tree>
    <p:extLst>
      <p:ext uri="{BB962C8B-B14F-4D97-AF65-F5344CB8AC3E}">
        <p14:creationId xmlns:p14="http://schemas.microsoft.com/office/powerpoint/2010/main" val="4148226608"/>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ircles Highlight slide">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277F1296-8168-A34B-AC7E-8BCBA91800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5C7318A5-9E5D-CA40-B0CE-D15BE780B7C4}"/>
              </a:ext>
            </a:extLst>
          </p:cNvPr>
          <p:cNvSpPr>
            <a:spLocks noGrp="1"/>
          </p:cNvSpPr>
          <p:nvPr>
            <p:ph type="title" hasCustomPrompt="1"/>
          </p:nvPr>
        </p:nvSpPr>
        <p:spPr>
          <a:xfrm>
            <a:off x="609600" y="3810000"/>
            <a:ext cx="3962400" cy="1447800"/>
          </a:xfrm>
        </p:spPr>
        <p:txBody>
          <a:bodyPr/>
          <a:lstStyle>
            <a:lvl1pPr>
              <a:defRPr>
                <a:solidFill>
                  <a:schemeClr val="bg1"/>
                </a:solidFill>
              </a:defRPr>
            </a:lvl1pPr>
          </a:lstStyle>
          <a:p>
            <a:r>
              <a:rPr lang="en-US" dirty="0"/>
              <a:t>Click to add closing</a:t>
            </a:r>
          </a:p>
        </p:txBody>
      </p:sp>
      <p:sp>
        <p:nvSpPr>
          <p:cNvPr id="4" name="TextBox 3">
            <a:extLst>
              <a:ext uri="{FF2B5EF4-FFF2-40B4-BE49-F238E27FC236}">
                <a16:creationId xmlns:a16="http://schemas.microsoft.com/office/drawing/2014/main" id="{4DC2D7AF-32D6-3F48-A8B0-7D456A2AA637}"/>
              </a:ext>
            </a:extLst>
          </p:cNvPr>
          <p:cNvSpPr txBox="1"/>
          <p:nvPr userDrawn="1"/>
        </p:nvSpPr>
        <p:spPr>
          <a:xfrm>
            <a:off x="-281551" y="63062"/>
            <a:ext cx="184731" cy="307777"/>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171A7164-E015-7E42-95A1-6457814C5CB5}"/>
              </a:ext>
            </a:extLst>
          </p:cNvPr>
          <p:cNvSpPr/>
          <p:nvPr userDrawn="1"/>
        </p:nvSpPr>
        <p:spPr>
          <a:xfrm>
            <a:off x="9220200" y="6553200"/>
            <a:ext cx="2892138"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Tree>
    <p:extLst>
      <p:ext uri="{BB962C8B-B14F-4D97-AF65-F5344CB8AC3E}">
        <p14:creationId xmlns:p14="http://schemas.microsoft.com/office/powerpoint/2010/main" val="2464071606"/>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Wide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80384889"/>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08795"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1000" y="1676400"/>
            <a:ext cx="11230429" cy="4597186"/>
          </a:xfrm>
        </p:spPr>
        <p:txBody>
          <a:bodyPr/>
          <a:lstStyle>
            <a:lvl1pPr marL="342900" indent="-342900">
              <a:buClr>
                <a:srgbClr val="F26125"/>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09069134"/>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10740"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3412689"/>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1937057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12782"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3" name="Title 2"/>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475343" y="1676400"/>
            <a:ext cx="11030857" cy="4572000"/>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108992501"/>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3682947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13806"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Tree>
    <p:extLst>
      <p:ext uri="{BB962C8B-B14F-4D97-AF65-F5344CB8AC3E}">
        <p14:creationId xmlns:p14="http://schemas.microsoft.com/office/powerpoint/2010/main" val="212816546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Narrow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86025623"/>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196"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2018" y="1590"/>
                        <a:ext cx="2015"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3572" y="1676400"/>
            <a:ext cx="5718628" cy="4597186"/>
          </a:xfrm>
        </p:spPr>
        <p:txBody>
          <a:bodyPr/>
          <a:lstStyle>
            <a:lvl1pPr marL="342900" indent="-342900">
              <a:buClr>
                <a:srgbClr val="F36127"/>
              </a:buClr>
              <a:buFont typeface="Arial" panose="020B0604020202020204" pitchFamily="34" charset="0"/>
              <a:buChar char="•"/>
              <a:defRPr b="0">
                <a:latin typeface="Arial" panose="020B0604020202020204" pitchFamily="34" charset="0"/>
                <a:cs typeface="Arial" panose="020B0604020202020204" pitchFamily="34" charset="0"/>
              </a:defRPr>
            </a:lvl1pPr>
            <a:lvl2pPr>
              <a:buClr>
                <a:schemeClr val="tx2"/>
              </a:buClr>
              <a:defRPr>
                <a:latin typeface="Arial" panose="020B0604020202020204" pitchFamily="34" charset="0"/>
                <a:cs typeface="Arial" panose="020B0604020202020204" pitchFamily="34" charset="0"/>
              </a:defRPr>
            </a:lvl2pPr>
            <a:lvl3pPr>
              <a:buClr>
                <a:schemeClr val="tx2"/>
              </a:buClr>
              <a:defRPr>
                <a:latin typeface="Arial" panose="020B0604020202020204" pitchFamily="34" charset="0"/>
                <a:cs typeface="Arial" panose="020B0604020202020204" pitchFamily="34" charset="0"/>
              </a:defRPr>
            </a:lvl3pPr>
            <a:lvl4pPr>
              <a:buClr>
                <a:schemeClr val="tx2"/>
              </a:buClr>
              <a:defRPr>
                <a:latin typeface="Arial" panose="020B0604020202020204" pitchFamily="34" charset="0"/>
                <a:cs typeface="Arial" panose="020B0604020202020204" pitchFamily="34" charset="0"/>
              </a:defRPr>
            </a:lvl4pPr>
            <a:lvl5pPr>
              <a:buClr>
                <a:schemeClr val="tx2"/>
              </a:buClr>
              <a:defRPr>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534557632"/>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9.jpeg"/><Relationship Id="rId5" Type="http://schemas.openxmlformats.org/officeDocument/2006/relationships/slideLayout" Target="../slideLayouts/slideLayout15.xml"/><Relationship Id="rId10" Type="http://schemas.openxmlformats.org/officeDocument/2006/relationships/tags" Target="../tags/tag10.xml"/><Relationship Id="rId4" Type="http://schemas.openxmlformats.org/officeDocument/2006/relationships/slideLayout" Target="../slideLayouts/slideLayout14.xml"/><Relationship Id="rId9" Type="http://schemas.openxmlformats.org/officeDocument/2006/relationships/vmlDrawing" Target="../drawings/vmlDrawing9.v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oleObject" Target="../embeddings/oleObject16.bin"/><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1.jpeg"/><Relationship Id="rId5" Type="http://schemas.openxmlformats.org/officeDocument/2006/relationships/slideLayout" Target="../slideLayouts/slideLayout22.xml"/><Relationship Id="rId10" Type="http://schemas.openxmlformats.org/officeDocument/2006/relationships/tags" Target="../tags/tag17.xml"/><Relationship Id="rId4" Type="http://schemas.openxmlformats.org/officeDocument/2006/relationships/slideLayout" Target="../slideLayouts/slideLayout21.xml"/><Relationship Id="rId9" Type="http://schemas.openxmlformats.org/officeDocument/2006/relationships/vmlDrawing" Target="../drawings/vmlDrawing16.vml"/><Relationship Id="rId1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3.jpeg"/><Relationship Id="rId5" Type="http://schemas.openxmlformats.org/officeDocument/2006/relationships/slideLayout" Target="../slideLayouts/slideLayout29.xml"/><Relationship Id="rId10" Type="http://schemas.openxmlformats.org/officeDocument/2006/relationships/tags" Target="../tags/tag24.xml"/><Relationship Id="rId4" Type="http://schemas.openxmlformats.org/officeDocument/2006/relationships/slideLayout" Target="../slideLayouts/slideLayout28.xml"/><Relationship Id="rId9" Type="http://schemas.openxmlformats.org/officeDocument/2006/relationships/vmlDrawing" Target="../drawings/vmlDrawing23.v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image" Target="../media/image1.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oleObject" Target="../embeddings/oleObject30.bin"/><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5.jpeg"/><Relationship Id="rId5" Type="http://schemas.openxmlformats.org/officeDocument/2006/relationships/slideLayout" Target="../slideLayouts/slideLayout36.xml"/><Relationship Id="rId10" Type="http://schemas.openxmlformats.org/officeDocument/2006/relationships/tags" Target="../tags/tag31.xml"/><Relationship Id="rId4" Type="http://schemas.openxmlformats.org/officeDocument/2006/relationships/slideLayout" Target="../slideLayouts/slideLayout35.xml"/><Relationship Id="rId9" Type="http://schemas.openxmlformats.org/officeDocument/2006/relationships/vmlDrawing" Target="../drawings/vmlDrawing30.vml"/><Relationship Id="rId1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oleObject" Target="../embeddings/oleObject37.bin"/><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7.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ags" Target="../tags/tag38.xml"/><Relationship Id="rId5" Type="http://schemas.openxmlformats.org/officeDocument/2006/relationships/slideLayout" Target="../slideLayouts/slideLayout43.xml"/><Relationship Id="rId15" Type="http://schemas.openxmlformats.org/officeDocument/2006/relationships/image" Target="../media/image3.emf"/><Relationship Id="rId10" Type="http://schemas.openxmlformats.org/officeDocument/2006/relationships/vmlDrawing" Target="../drawings/vmlDrawing37.vml"/><Relationship Id="rId4" Type="http://schemas.openxmlformats.org/officeDocument/2006/relationships/slideLayout" Target="../slideLayouts/slideLayout42.xml"/><Relationship Id="rId9" Type="http://schemas.openxmlformats.org/officeDocument/2006/relationships/theme" Target="../theme/theme6.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B12336A7-A02B-AC44-8E17-4F9E382F9F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3734435981"/>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01696" name="think-cell Slide" r:id="rId15" imgW="6350000" imgH="6350000" progId="TCLayout.ActiveDocument.1">
                  <p:embed/>
                </p:oleObj>
              </mc:Choice>
              <mc:Fallback>
                <p:oleObj name="think-cell Slide" r:id="rId15" imgW="6350000" imgH="6350000" progId="TCLayout.ActiveDocument.1">
                  <p:embed/>
                  <p:pic>
                    <p:nvPicPr>
                      <p:cNvPr id="0" name="Picture 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867" r:id="rId1"/>
    <p:sldLayoutId id="2147483920" r:id="rId2"/>
    <p:sldLayoutId id="2147483885" r:id="rId3"/>
    <p:sldLayoutId id="2147483868" r:id="rId4"/>
    <p:sldLayoutId id="2147483754" r:id="rId5"/>
    <p:sldLayoutId id="2147483871" r:id="rId6"/>
    <p:sldLayoutId id="2147483872" r:id="rId7"/>
    <p:sldLayoutId id="2147483873" r:id="rId8"/>
    <p:sldLayoutId id="2147483870" r:id="rId9"/>
    <p:sldLayoutId id="2147483759" r:id="rId10"/>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F2612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7F59D3A9-F13C-FD48-9646-FAAAF67CF1B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22300413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196683"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1702562917"/>
      </p:ext>
    </p:extLst>
  </p:cSld>
  <p:clrMap bg1="lt1" tx1="dk1" bg2="lt2" tx2="dk2" accent1="accent1" accent2="accent2" accent3="accent3" accent4="accent4" accent5="accent5" accent6="accent6" hlink="hlink" folHlink="folHlink"/>
  <p:sldLayoutIdLst>
    <p:sldLayoutId id="2147483932" r:id="rId1"/>
    <p:sldLayoutId id="2147483926" r:id="rId2"/>
    <p:sldLayoutId id="2147483927" r:id="rId3"/>
    <p:sldLayoutId id="2147483928" r:id="rId4"/>
    <p:sldLayoutId id="2147483929" r:id="rId5"/>
    <p:sldLayoutId id="2147483930" r:id="rId6"/>
    <p:sldLayoutId id="2147483931"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Picture 32" descr="A close up of a logo&#10;&#10;Description automatically generated">
            <a:extLst>
              <a:ext uri="{FF2B5EF4-FFF2-40B4-BE49-F238E27FC236}">
                <a16:creationId xmlns:a16="http://schemas.microsoft.com/office/drawing/2014/main" id="{D323D385-9B00-4A4F-981C-9654D4DFF00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3256694055"/>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35595"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6644"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316842876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EE867E22-E2B6-0648-83C2-8117C36C98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3160496288"/>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94986"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398190659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274185"/>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3" name="Picture 32" descr="A close up of a logo&#10;&#10;Description automatically generated">
            <a:extLst>
              <a:ext uri="{FF2B5EF4-FFF2-40B4-BE49-F238E27FC236}">
                <a16:creationId xmlns:a16="http://schemas.microsoft.com/office/drawing/2014/main" id="{F089065E-166D-654D-BFB3-3D2DF9E349E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228231272"/>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315466" name="think-cell Slide" r:id="rId12" imgW="6350000" imgH="6350000" progId="TCLayout.ActiveDocument.1">
                  <p:embed/>
                </p:oleObj>
              </mc:Choice>
              <mc:Fallback>
                <p:oleObj name="think-cell Slide" r:id="rId12" imgW="6350000" imgH="6350000" progId="TCLayout.ActiveDocument.1">
                  <p:embed/>
                  <p:pic>
                    <p:nvPicPr>
                      <p:cNvPr id="2" name="Object 1"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3322424664"/>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7" r:id="rId3"/>
    <p:sldLayoutId id="2147484058" r:id="rId4"/>
    <p:sldLayoutId id="2147484052" r:id="rId5"/>
    <p:sldLayoutId id="2147484055" r:id="rId6"/>
    <p:sldLayoutId id="2147484056" r:id="rId7"/>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C81E6B"/>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2" name="Picture 31" descr="A close up of a logo&#10;&#10;Description automatically generated">
            <a:extLst>
              <a:ext uri="{FF2B5EF4-FFF2-40B4-BE49-F238E27FC236}">
                <a16:creationId xmlns:a16="http://schemas.microsoft.com/office/drawing/2014/main" id="{EA77DFE8-EF06-134B-BCE9-4FDE265B7C5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graphicFrame>
        <p:nvGraphicFramePr>
          <p:cNvPr id="2" name="Object 1" hidden="1"/>
          <p:cNvGraphicFramePr>
            <a:graphicFrameLocks noChangeAspect="1"/>
          </p:cNvGraphicFramePr>
          <p:nvPr userDrawn="1">
            <p:custDataLst>
              <p:tags r:id="rId11"/>
            </p:custDataLst>
            <p:extLst>
              <p:ext uri="{D42A27DB-BD31-4B8C-83A1-F6EECF244321}">
                <p14:modId xmlns:p14="http://schemas.microsoft.com/office/powerpoint/2010/main" val="218563870"/>
              </p:ext>
            </p:extLst>
          </p:nvPr>
        </p:nvGraphicFramePr>
        <p:xfrm>
          <a:off x="2018" y="1590"/>
          <a:ext cx="2015" cy="1587"/>
        </p:xfrm>
        <a:graphic>
          <a:graphicData uri="http://schemas.openxmlformats.org/presentationml/2006/ole">
            <mc:AlternateContent xmlns:mc="http://schemas.openxmlformats.org/markup-compatibility/2006">
              <mc:Choice xmlns:v="urn:schemas-microsoft-com:vml" Requires="v">
                <p:oleObj spid="_x0000_s268363" name="think-cell Slide" r:id="rId13" imgW="6350000" imgH="6350000" progId="TCLayout.ActiveDocument.1">
                  <p:embed/>
                </p:oleObj>
              </mc:Choice>
              <mc:Fallback>
                <p:oleObj name="think-cell Slide" r:id="rId13" imgW="6350000" imgH="6350000" progId="TCLayout.ActiveDocument.1">
                  <p:embed/>
                  <p:pic>
                    <p:nvPicPr>
                      <p:cNvPr id="2" name="Object 1"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8" y="1590"/>
                        <a:ext cx="201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Rectangle 148"/>
          <p:cNvSpPr>
            <a:spLocks noGrp="1" noChangeArrowheads="1"/>
          </p:cNvSpPr>
          <p:nvPr>
            <p:ph type="body" idx="1"/>
          </p:nvPr>
        </p:nvSpPr>
        <p:spPr bwMode="auto">
          <a:xfrm>
            <a:off x="370113" y="1600200"/>
            <a:ext cx="11136087" cy="457200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10248" name="Rectangle 217"/>
          <p:cNvSpPr>
            <a:spLocks noGrp="1" noChangeArrowheads="1"/>
          </p:cNvSpPr>
          <p:nvPr>
            <p:ph type="title"/>
          </p:nvPr>
        </p:nvSpPr>
        <p:spPr bwMode="auto">
          <a:xfrm>
            <a:off x="370113" y="535820"/>
            <a:ext cx="11136087" cy="819906"/>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dirty="0"/>
              <a:t>Slide title</a:t>
            </a:r>
          </a:p>
        </p:txBody>
      </p:sp>
      <p:sp>
        <p:nvSpPr>
          <p:cNvPr id="5" name="Footer Placeholder 4"/>
          <p:cNvSpPr>
            <a:spLocks noGrp="1"/>
          </p:cNvSpPr>
          <p:nvPr>
            <p:ph type="ftr" sz="quarter" idx="3"/>
          </p:nvPr>
        </p:nvSpPr>
        <p:spPr>
          <a:xfrm>
            <a:off x="8077200" y="6248401"/>
            <a:ext cx="3893494" cy="365125"/>
          </a:xfrm>
          <a:prstGeom prst="rect">
            <a:avLst/>
          </a:prstGeom>
        </p:spPr>
        <p:txBody>
          <a:bodyPr vert="horz" lIns="91440" tIns="45720" rIns="91440" bIns="45720" rtlCol="0" anchor="ctr"/>
          <a:lstStyle>
            <a:lvl1pPr algn="l">
              <a:defRPr sz="762">
                <a:solidFill>
                  <a:schemeClr val="tx1">
                    <a:tint val="75000"/>
                  </a:schemeClr>
                </a:solidFill>
              </a:defRPr>
            </a:lvl1pPr>
          </a:lstStyle>
          <a:p>
            <a:r>
              <a:rPr lang="en-US" kern="0" dirty="0"/>
              <a:t>Source: Click to add source. Use a single space after “Source:” and a period at the end of the source. Stretch the box to the left as needed</a:t>
            </a:r>
            <a:endParaRPr lang="en-US" dirty="0"/>
          </a:p>
        </p:txBody>
      </p:sp>
      <p:pic>
        <p:nvPicPr>
          <p:cNvPr id="9" name="Picture 8">
            <a:extLst>
              <a:ext uri="{FF2B5EF4-FFF2-40B4-BE49-F238E27FC236}">
                <a16:creationId xmlns:a16="http://schemas.microsoft.com/office/drawing/2014/main" id="{AAF9DF1F-987B-0C47-92F0-6D1E501540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5343" y="154823"/>
            <a:ext cx="2086427" cy="179302"/>
          </a:xfrm>
          <a:prstGeom prst="rect">
            <a:avLst/>
          </a:prstGeom>
        </p:spPr>
      </p:pic>
      <p:sp>
        <p:nvSpPr>
          <p:cNvPr id="10" name="Rectangle 9">
            <a:extLst>
              <a:ext uri="{FF2B5EF4-FFF2-40B4-BE49-F238E27FC236}">
                <a16:creationId xmlns:a16="http://schemas.microsoft.com/office/drawing/2014/main" id="{28D32649-07BE-AB42-9FB8-7B58DBA2DBF2}"/>
              </a:ext>
            </a:extLst>
          </p:cNvPr>
          <p:cNvSpPr/>
          <p:nvPr userDrawn="1"/>
        </p:nvSpPr>
        <p:spPr>
          <a:xfrm>
            <a:off x="4704433" y="6553200"/>
            <a:ext cx="2783134" cy="209609"/>
          </a:xfrm>
          <a:prstGeom prst="rect">
            <a:avLst/>
          </a:prstGeom>
        </p:spPr>
        <p:txBody>
          <a:bodyPr wrap="none">
            <a:spAutoFit/>
          </a:bodyPr>
          <a:lstStyle/>
          <a:p>
            <a:pPr lvl="0" algn="ctr"/>
            <a:r>
              <a:rPr lang="en-US" sz="762" kern="0" dirty="0">
                <a:solidFill>
                  <a:srgbClr val="000000">
                    <a:tint val="75000"/>
                  </a:srgbClr>
                </a:solidFill>
              </a:rPr>
              <a:t>©2020 Orlando Health, Inc. All rights reserved. Confidential.</a:t>
            </a:r>
            <a:endParaRPr lang="en-US" sz="762" dirty="0">
              <a:solidFill>
                <a:srgbClr val="000000">
                  <a:tint val="75000"/>
                </a:srgbClr>
              </a:solidFill>
            </a:endParaRPr>
          </a:p>
        </p:txBody>
      </p:sp>
      <p:sp>
        <p:nvSpPr>
          <p:cNvPr id="11" name="Rectangle 10">
            <a:extLst>
              <a:ext uri="{FF2B5EF4-FFF2-40B4-BE49-F238E27FC236}">
                <a16:creationId xmlns:a16="http://schemas.microsoft.com/office/drawing/2014/main" id="{A2A79003-3E74-3242-A294-7F3D1344CEDB}"/>
              </a:ext>
            </a:extLst>
          </p:cNvPr>
          <p:cNvSpPr/>
          <p:nvPr userDrawn="1"/>
        </p:nvSpPr>
        <p:spPr>
          <a:xfrm>
            <a:off x="-838200" y="2314575"/>
            <a:ext cx="685800" cy="685800"/>
          </a:xfrm>
          <a:prstGeom prst="rect">
            <a:avLst/>
          </a:prstGeom>
          <a:solidFill>
            <a:srgbClr val="B41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180</a:t>
            </a:r>
          </a:p>
          <a:p>
            <a:r>
              <a:rPr lang="en-US" sz="1000" b="1" dirty="0"/>
              <a:t>G: 24</a:t>
            </a:r>
          </a:p>
          <a:p>
            <a:r>
              <a:rPr lang="en-US" sz="1000" b="1" dirty="0"/>
              <a:t>B: 118</a:t>
            </a:r>
          </a:p>
        </p:txBody>
      </p:sp>
      <p:sp>
        <p:nvSpPr>
          <p:cNvPr id="12" name="Rectangle 11">
            <a:extLst>
              <a:ext uri="{FF2B5EF4-FFF2-40B4-BE49-F238E27FC236}">
                <a16:creationId xmlns:a16="http://schemas.microsoft.com/office/drawing/2014/main" id="{16EA40F4-577F-C448-B871-30C481C4EE91}"/>
              </a:ext>
            </a:extLst>
          </p:cNvPr>
          <p:cNvSpPr/>
          <p:nvPr userDrawn="1"/>
        </p:nvSpPr>
        <p:spPr>
          <a:xfrm>
            <a:off x="-838200" y="3086100"/>
            <a:ext cx="685800" cy="685800"/>
          </a:xfrm>
          <a:prstGeom prst="rect">
            <a:avLst/>
          </a:prstGeom>
          <a:solidFill>
            <a:srgbClr val="C81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200</a:t>
            </a:r>
          </a:p>
          <a:p>
            <a:r>
              <a:rPr lang="en-US" sz="1000" b="1" dirty="0"/>
              <a:t>G: 30</a:t>
            </a:r>
          </a:p>
          <a:p>
            <a:r>
              <a:rPr lang="en-US" sz="1000" b="1" dirty="0"/>
              <a:t>B: 107</a:t>
            </a:r>
          </a:p>
        </p:txBody>
      </p:sp>
      <p:sp>
        <p:nvSpPr>
          <p:cNvPr id="14" name="Rectangle 13">
            <a:extLst>
              <a:ext uri="{FF2B5EF4-FFF2-40B4-BE49-F238E27FC236}">
                <a16:creationId xmlns:a16="http://schemas.microsoft.com/office/drawing/2014/main" id="{21A37D5D-A90F-5148-B542-F059CAF27923}"/>
              </a:ext>
            </a:extLst>
          </p:cNvPr>
          <p:cNvSpPr/>
          <p:nvPr userDrawn="1"/>
        </p:nvSpPr>
        <p:spPr>
          <a:xfrm>
            <a:off x="-838200" y="3857625"/>
            <a:ext cx="685800" cy="685800"/>
          </a:xfrm>
          <a:prstGeom prst="rect">
            <a:avLst/>
          </a:prstGeom>
          <a:solidFill>
            <a:srgbClr val="E33E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227</a:t>
            </a:r>
          </a:p>
          <a:p>
            <a:r>
              <a:rPr lang="en-US" sz="1000" b="1" dirty="0"/>
              <a:t>G: 62</a:t>
            </a:r>
          </a:p>
          <a:p>
            <a:r>
              <a:rPr lang="en-US" sz="1000" b="1" dirty="0"/>
              <a:t>B: 133</a:t>
            </a:r>
          </a:p>
        </p:txBody>
      </p:sp>
      <p:sp>
        <p:nvSpPr>
          <p:cNvPr id="15" name="Rectangle 14">
            <a:extLst>
              <a:ext uri="{FF2B5EF4-FFF2-40B4-BE49-F238E27FC236}">
                <a16:creationId xmlns:a16="http://schemas.microsoft.com/office/drawing/2014/main" id="{434DB5D6-98B4-AA44-A945-2A04AB44EACC}"/>
              </a:ext>
            </a:extLst>
          </p:cNvPr>
          <p:cNvSpPr/>
          <p:nvPr userDrawn="1"/>
        </p:nvSpPr>
        <p:spPr>
          <a:xfrm>
            <a:off x="-1600200" y="771525"/>
            <a:ext cx="685800" cy="685800"/>
          </a:xfrm>
          <a:prstGeom prst="rect">
            <a:avLst/>
          </a:prstGeom>
          <a:solidFill>
            <a:srgbClr val="618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107</a:t>
            </a:r>
          </a:p>
          <a:p>
            <a:pPr algn="ctr"/>
            <a:r>
              <a:rPr lang="en-US" sz="1000" b="1" dirty="0"/>
              <a:t>G: 141</a:t>
            </a:r>
          </a:p>
          <a:p>
            <a:pPr algn="ctr"/>
            <a:r>
              <a:rPr lang="en-US" sz="1000" b="1" dirty="0"/>
              <a:t>B: 56</a:t>
            </a:r>
          </a:p>
        </p:txBody>
      </p:sp>
      <p:sp>
        <p:nvSpPr>
          <p:cNvPr id="16" name="Rectangle 15">
            <a:extLst>
              <a:ext uri="{FF2B5EF4-FFF2-40B4-BE49-F238E27FC236}">
                <a16:creationId xmlns:a16="http://schemas.microsoft.com/office/drawing/2014/main" id="{6A634E99-1971-B644-837C-4B8AB572BDC5}"/>
              </a:ext>
            </a:extLst>
          </p:cNvPr>
          <p:cNvSpPr/>
          <p:nvPr userDrawn="1"/>
        </p:nvSpPr>
        <p:spPr>
          <a:xfrm>
            <a:off x="-1600200" y="0"/>
            <a:ext cx="685800" cy="685800"/>
          </a:xfrm>
          <a:prstGeom prst="rect">
            <a:avLst/>
          </a:prstGeom>
          <a:solidFill>
            <a:srgbClr val="428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66</a:t>
            </a:r>
          </a:p>
          <a:p>
            <a:r>
              <a:rPr lang="en-US" sz="1000" b="1" dirty="0"/>
              <a:t>G: 128</a:t>
            </a:r>
          </a:p>
          <a:p>
            <a:r>
              <a:rPr lang="en-US" sz="1000" b="1" dirty="0"/>
              <a:t>B: 60</a:t>
            </a:r>
          </a:p>
        </p:txBody>
      </p:sp>
      <p:sp>
        <p:nvSpPr>
          <p:cNvPr id="17" name="Rectangle 16">
            <a:extLst>
              <a:ext uri="{FF2B5EF4-FFF2-40B4-BE49-F238E27FC236}">
                <a16:creationId xmlns:a16="http://schemas.microsoft.com/office/drawing/2014/main" id="{91181E3A-6BB7-1448-92F6-6AF017A41891}"/>
              </a:ext>
            </a:extLst>
          </p:cNvPr>
          <p:cNvSpPr/>
          <p:nvPr userDrawn="1"/>
        </p:nvSpPr>
        <p:spPr>
          <a:xfrm>
            <a:off x="-1600200" y="1543050"/>
            <a:ext cx="685800" cy="685800"/>
          </a:xfrm>
          <a:prstGeom prst="rect">
            <a:avLst/>
          </a:prstGeom>
          <a:solidFill>
            <a:srgbClr val="B5D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181</a:t>
            </a:r>
          </a:p>
          <a:p>
            <a:pPr algn="ctr"/>
            <a:r>
              <a:rPr lang="en-US" sz="1000" b="1" dirty="0"/>
              <a:t>G: 211</a:t>
            </a:r>
          </a:p>
          <a:p>
            <a:pPr algn="ctr"/>
            <a:r>
              <a:rPr lang="en-US" sz="1000" b="1" dirty="0"/>
              <a:t>B: 52</a:t>
            </a:r>
          </a:p>
        </p:txBody>
      </p:sp>
      <p:sp>
        <p:nvSpPr>
          <p:cNvPr id="18" name="Rectangle 17">
            <a:extLst>
              <a:ext uri="{FF2B5EF4-FFF2-40B4-BE49-F238E27FC236}">
                <a16:creationId xmlns:a16="http://schemas.microsoft.com/office/drawing/2014/main" id="{BCF60AE5-1525-FE4B-A41F-03BF797CA82E}"/>
              </a:ext>
            </a:extLst>
          </p:cNvPr>
          <p:cNvSpPr/>
          <p:nvPr userDrawn="1"/>
        </p:nvSpPr>
        <p:spPr>
          <a:xfrm>
            <a:off x="-1600200" y="2314575"/>
            <a:ext cx="685800" cy="685800"/>
          </a:xfrm>
          <a:prstGeom prst="rect">
            <a:avLst/>
          </a:prstGeom>
          <a:solidFill>
            <a:srgbClr val="CC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204</a:t>
            </a:r>
          </a:p>
          <a:p>
            <a:r>
              <a:rPr lang="en-US" sz="1000" b="1" dirty="0"/>
              <a:t>G: 57</a:t>
            </a:r>
          </a:p>
          <a:p>
            <a:r>
              <a:rPr lang="en-US" sz="1000" b="1" dirty="0"/>
              <a:t>B: 45</a:t>
            </a:r>
          </a:p>
        </p:txBody>
      </p:sp>
      <p:sp>
        <p:nvSpPr>
          <p:cNvPr id="19" name="Rectangle 18">
            <a:extLst>
              <a:ext uri="{FF2B5EF4-FFF2-40B4-BE49-F238E27FC236}">
                <a16:creationId xmlns:a16="http://schemas.microsoft.com/office/drawing/2014/main" id="{0CEE9265-28B2-2647-9413-7D71A5C45EA0}"/>
              </a:ext>
            </a:extLst>
          </p:cNvPr>
          <p:cNvSpPr/>
          <p:nvPr userDrawn="1"/>
        </p:nvSpPr>
        <p:spPr>
          <a:xfrm>
            <a:off x="-1600200" y="3086100"/>
            <a:ext cx="685800" cy="685800"/>
          </a:xfrm>
          <a:prstGeom prst="rect">
            <a:avLst/>
          </a:prstGeom>
          <a:solidFill>
            <a:srgbClr val="F26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242</a:t>
            </a:r>
          </a:p>
          <a:p>
            <a:r>
              <a:rPr lang="en-US" sz="1000" b="1" dirty="0"/>
              <a:t>G: 97</a:t>
            </a:r>
          </a:p>
          <a:p>
            <a:r>
              <a:rPr lang="en-US" sz="1000" b="1" dirty="0"/>
              <a:t>B: 38</a:t>
            </a:r>
          </a:p>
        </p:txBody>
      </p:sp>
      <p:sp>
        <p:nvSpPr>
          <p:cNvPr id="20" name="Rectangle 19">
            <a:extLst>
              <a:ext uri="{FF2B5EF4-FFF2-40B4-BE49-F238E27FC236}">
                <a16:creationId xmlns:a16="http://schemas.microsoft.com/office/drawing/2014/main" id="{E715D1F4-1D41-7240-8A87-C4E61B719D7D}"/>
              </a:ext>
            </a:extLst>
          </p:cNvPr>
          <p:cNvSpPr/>
          <p:nvPr userDrawn="1"/>
        </p:nvSpPr>
        <p:spPr>
          <a:xfrm>
            <a:off x="-1600200" y="3857625"/>
            <a:ext cx="685800" cy="685800"/>
          </a:xfrm>
          <a:prstGeom prst="rect">
            <a:avLst/>
          </a:prstGeom>
          <a:solidFill>
            <a:srgbClr val="F68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246</a:t>
            </a:r>
          </a:p>
          <a:p>
            <a:r>
              <a:rPr lang="en-US" sz="1000" b="1" dirty="0"/>
              <a:t>G: 136</a:t>
            </a:r>
          </a:p>
          <a:p>
            <a:r>
              <a:rPr lang="en-US" sz="1000" b="1" dirty="0"/>
              <a:t>B: 43</a:t>
            </a:r>
          </a:p>
        </p:txBody>
      </p:sp>
      <p:sp>
        <p:nvSpPr>
          <p:cNvPr id="21" name="Left Brace 20">
            <a:extLst>
              <a:ext uri="{FF2B5EF4-FFF2-40B4-BE49-F238E27FC236}">
                <a16:creationId xmlns:a16="http://schemas.microsoft.com/office/drawing/2014/main" id="{33A0C647-40FB-C149-A37F-3054BCDFC196}"/>
              </a:ext>
            </a:extLst>
          </p:cNvPr>
          <p:cNvSpPr/>
          <p:nvPr userDrawn="1"/>
        </p:nvSpPr>
        <p:spPr>
          <a:xfrm>
            <a:off x="-1838325" y="0"/>
            <a:ext cx="85725" cy="6858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F99E0371-7DE9-E84D-8821-69879F8EC263}"/>
              </a:ext>
            </a:extLst>
          </p:cNvPr>
          <p:cNvSpPr txBox="1"/>
          <p:nvPr userDrawn="1"/>
        </p:nvSpPr>
        <p:spPr>
          <a:xfrm>
            <a:off x="-2247901" y="0"/>
            <a:ext cx="338554" cy="6858000"/>
          </a:xfrm>
          <a:prstGeom prst="rect">
            <a:avLst/>
          </a:prstGeom>
          <a:noFill/>
        </p:spPr>
        <p:txBody>
          <a:bodyPr vert="vert270" wrap="square" rtlCol="0">
            <a:spAutoFit/>
          </a:bodyPr>
          <a:lstStyle/>
          <a:p>
            <a:pPr algn="ctr"/>
            <a:r>
              <a:rPr lang="en-US" sz="1000" b="1" dirty="0"/>
              <a:t>Orlando Health CHOOSE Campaign 3.0 COLORS</a:t>
            </a:r>
          </a:p>
        </p:txBody>
      </p:sp>
      <p:sp>
        <p:nvSpPr>
          <p:cNvPr id="23" name="Rectangle 22">
            <a:extLst>
              <a:ext uri="{FF2B5EF4-FFF2-40B4-BE49-F238E27FC236}">
                <a16:creationId xmlns:a16="http://schemas.microsoft.com/office/drawing/2014/main" id="{15B064AA-A168-FC49-ACE9-54F47EAD1BE9}"/>
              </a:ext>
            </a:extLst>
          </p:cNvPr>
          <p:cNvSpPr/>
          <p:nvPr userDrawn="1"/>
        </p:nvSpPr>
        <p:spPr>
          <a:xfrm>
            <a:off x="-1600200" y="4629150"/>
            <a:ext cx="685800" cy="685800"/>
          </a:xfrm>
          <a:prstGeom prst="rect">
            <a:avLst/>
          </a:prstGeom>
          <a:solidFill>
            <a:srgbClr val="491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73</a:t>
            </a:r>
          </a:p>
          <a:p>
            <a:r>
              <a:rPr lang="en-US" sz="1000" b="1" dirty="0"/>
              <a:t>G: 17</a:t>
            </a:r>
          </a:p>
          <a:p>
            <a:r>
              <a:rPr lang="en-US" sz="1000" b="1" dirty="0"/>
              <a:t>B: 71</a:t>
            </a:r>
          </a:p>
        </p:txBody>
      </p:sp>
      <p:sp>
        <p:nvSpPr>
          <p:cNvPr id="24" name="Rectangle 23">
            <a:extLst>
              <a:ext uri="{FF2B5EF4-FFF2-40B4-BE49-F238E27FC236}">
                <a16:creationId xmlns:a16="http://schemas.microsoft.com/office/drawing/2014/main" id="{506D1F08-DE50-264C-ACDD-C8B4BB4CD68E}"/>
              </a:ext>
            </a:extLst>
          </p:cNvPr>
          <p:cNvSpPr/>
          <p:nvPr userDrawn="1"/>
        </p:nvSpPr>
        <p:spPr>
          <a:xfrm>
            <a:off x="-1600200" y="5400675"/>
            <a:ext cx="685800" cy="685800"/>
          </a:xfrm>
          <a:prstGeom prst="rect">
            <a:avLst/>
          </a:prstGeom>
          <a:solidFill>
            <a:srgbClr val="6C2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108</a:t>
            </a:r>
          </a:p>
          <a:p>
            <a:r>
              <a:rPr lang="en-US" sz="1000" b="1" dirty="0"/>
              <a:t>G: 41</a:t>
            </a:r>
          </a:p>
          <a:p>
            <a:r>
              <a:rPr lang="en-US" sz="1000" b="1" dirty="0"/>
              <a:t>B: 95</a:t>
            </a:r>
          </a:p>
        </p:txBody>
      </p:sp>
      <p:sp>
        <p:nvSpPr>
          <p:cNvPr id="25" name="Rectangle 24">
            <a:extLst>
              <a:ext uri="{FF2B5EF4-FFF2-40B4-BE49-F238E27FC236}">
                <a16:creationId xmlns:a16="http://schemas.microsoft.com/office/drawing/2014/main" id="{D6C42756-E8E3-E141-8837-661C1707D6A6}"/>
              </a:ext>
            </a:extLst>
          </p:cNvPr>
          <p:cNvSpPr/>
          <p:nvPr userDrawn="1"/>
        </p:nvSpPr>
        <p:spPr>
          <a:xfrm>
            <a:off x="-1600200" y="6172200"/>
            <a:ext cx="685800" cy="685800"/>
          </a:xfrm>
          <a:prstGeom prst="rect">
            <a:avLst/>
          </a:prstGeom>
          <a:solidFill>
            <a:srgbClr val="B61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182</a:t>
            </a:r>
          </a:p>
          <a:p>
            <a:r>
              <a:rPr lang="en-US" sz="1000" b="1" dirty="0"/>
              <a:t>G: 29</a:t>
            </a:r>
          </a:p>
          <a:p>
            <a:r>
              <a:rPr lang="en-US" sz="1000" b="1" dirty="0"/>
              <a:t>B: 139</a:t>
            </a:r>
          </a:p>
        </p:txBody>
      </p:sp>
      <p:sp>
        <p:nvSpPr>
          <p:cNvPr id="26" name="Rectangle 25">
            <a:extLst>
              <a:ext uri="{FF2B5EF4-FFF2-40B4-BE49-F238E27FC236}">
                <a16:creationId xmlns:a16="http://schemas.microsoft.com/office/drawing/2014/main" id="{64F16D43-AF9E-AE40-B3A5-DBBBB01DA785}"/>
              </a:ext>
            </a:extLst>
          </p:cNvPr>
          <p:cNvSpPr/>
          <p:nvPr userDrawn="1"/>
        </p:nvSpPr>
        <p:spPr>
          <a:xfrm>
            <a:off x="-838200" y="771525"/>
            <a:ext cx="685800" cy="685800"/>
          </a:xfrm>
          <a:prstGeom prst="rect">
            <a:avLst/>
          </a:prstGeom>
          <a:solidFill>
            <a:srgbClr val="24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36</a:t>
            </a:r>
          </a:p>
          <a:p>
            <a:pPr algn="ctr"/>
            <a:r>
              <a:rPr lang="en-US" sz="1000" b="1" dirty="0"/>
              <a:t>G: 68</a:t>
            </a:r>
          </a:p>
          <a:p>
            <a:pPr algn="ctr"/>
            <a:r>
              <a:rPr lang="en-US" sz="1000" b="1" dirty="0"/>
              <a:t>B: 90</a:t>
            </a:r>
          </a:p>
        </p:txBody>
      </p:sp>
      <p:sp>
        <p:nvSpPr>
          <p:cNvPr id="27" name="Rectangle 26">
            <a:extLst>
              <a:ext uri="{FF2B5EF4-FFF2-40B4-BE49-F238E27FC236}">
                <a16:creationId xmlns:a16="http://schemas.microsoft.com/office/drawing/2014/main" id="{AEC1FDD8-F1ED-DD4E-9618-3B32A783752B}"/>
              </a:ext>
            </a:extLst>
          </p:cNvPr>
          <p:cNvSpPr/>
          <p:nvPr userDrawn="1"/>
        </p:nvSpPr>
        <p:spPr>
          <a:xfrm>
            <a:off x="-838200" y="0"/>
            <a:ext cx="685800" cy="685800"/>
          </a:xfrm>
          <a:prstGeom prst="rect">
            <a:avLst/>
          </a:prstGeom>
          <a:solidFill>
            <a:srgbClr val="007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0</a:t>
            </a:r>
          </a:p>
          <a:p>
            <a:r>
              <a:rPr lang="en-US" sz="1000" b="1" dirty="0"/>
              <a:t>G: 113</a:t>
            </a:r>
          </a:p>
          <a:p>
            <a:r>
              <a:rPr lang="en-US" sz="1000" b="1" dirty="0"/>
              <a:t>B: 121</a:t>
            </a:r>
          </a:p>
        </p:txBody>
      </p:sp>
      <p:sp>
        <p:nvSpPr>
          <p:cNvPr id="28" name="Rectangle 27">
            <a:extLst>
              <a:ext uri="{FF2B5EF4-FFF2-40B4-BE49-F238E27FC236}">
                <a16:creationId xmlns:a16="http://schemas.microsoft.com/office/drawing/2014/main" id="{9296FF14-BB04-BD4F-8181-34586E1CA47B}"/>
              </a:ext>
            </a:extLst>
          </p:cNvPr>
          <p:cNvSpPr/>
          <p:nvPr userDrawn="1"/>
        </p:nvSpPr>
        <p:spPr>
          <a:xfrm>
            <a:off x="-838200" y="1543050"/>
            <a:ext cx="685800" cy="685800"/>
          </a:xfrm>
          <a:prstGeom prst="rect">
            <a:avLst/>
          </a:prstGeom>
          <a:solidFill>
            <a:srgbClr val="57A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 87</a:t>
            </a:r>
          </a:p>
          <a:p>
            <a:pPr algn="ctr"/>
            <a:r>
              <a:rPr lang="en-US" sz="1000" b="1" dirty="0"/>
              <a:t>G: 162</a:t>
            </a:r>
          </a:p>
          <a:p>
            <a:pPr algn="ctr"/>
            <a:r>
              <a:rPr lang="en-US" sz="1000" b="1" dirty="0"/>
              <a:t>B: 265</a:t>
            </a:r>
          </a:p>
        </p:txBody>
      </p:sp>
      <p:sp>
        <p:nvSpPr>
          <p:cNvPr id="29" name="Rectangle 28">
            <a:extLst>
              <a:ext uri="{FF2B5EF4-FFF2-40B4-BE49-F238E27FC236}">
                <a16:creationId xmlns:a16="http://schemas.microsoft.com/office/drawing/2014/main" id="{00D22904-4ED1-D245-8F83-2C193D69101C}"/>
              </a:ext>
            </a:extLst>
          </p:cNvPr>
          <p:cNvSpPr/>
          <p:nvPr userDrawn="1"/>
        </p:nvSpPr>
        <p:spPr>
          <a:xfrm>
            <a:off x="-838200" y="4629150"/>
            <a:ext cx="685800" cy="685800"/>
          </a:xfrm>
          <a:prstGeom prst="rect">
            <a:avLst/>
          </a:prstGeom>
          <a:solidFill>
            <a:srgbClr val="274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39</a:t>
            </a:r>
          </a:p>
          <a:p>
            <a:r>
              <a:rPr lang="en-US" sz="1000" b="1" dirty="0"/>
              <a:t>G: 65</a:t>
            </a:r>
          </a:p>
          <a:p>
            <a:r>
              <a:rPr lang="en-US" sz="1000" b="1" dirty="0"/>
              <a:t>B: 133</a:t>
            </a:r>
          </a:p>
        </p:txBody>
      </p:sp>
      <p:sp>
        <p:nvSpPr>
          <p:cNvPr id="30" name="Rectangle 29">
            <a:extLst>
              <a:ext uri="{FF2B5EF4-FFF2-40B4-BE49-F238E27FC236}">
                <a16:creationId xmlns:a16="http://schemas.microsoft.com/office/drawing/2014/main" id="{B55269C2-F982-5E48-B066-41629C054619}"/>
              </a:ext>
            </a:extLst>
          </p:cNvPr>
          <p:cNvSpPr/>
          <p:nvPr userDrawn="1"/>
        </p:nvSpPr>
        <p:spPr>
          <a:xfrm>
            <a:off x="-838200" y="5400675"/>
            <a:ext cx="685800" cy="685800"/>
          </a:xfrm>
          <a:prstGeom prst="rect">
            <a:avLst/>
          </a:prstGeom>
          <a:solidFill>
            <a:srgbClr val="143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20</a:t>
            </a:r>
          </a:p>
          <a:p>
            <a:r>
              <a:rPr lang="en-US" sz="1000" b="1" dirty="0"/>
              <a:t>G: 55</a:t>
            </a:r>
          </a:p>
          <a:p>
            <a:r>
              <a:rPr lang="en-US" sz="1000" b="1" dirty="0"/>
              <a:t>B: 98</a:t>
            </a:r>
          </a:p>
        </p:txBody>
      </p:sp>
      <p:sp>
        <p:nvSpPr>
          <p:cNvPr id="31" name="Rectangle 30">
            <a:extLst>
              <a:ext uri="{FF2B5EF4-FFF2-40B4-BE49-F238E27FC236}">
                <a16:creationId xmlns:a16="http://schemas.microsoft.com/office/drawing/2014/main" id="{F855F878-B991-3442-992B-6C0F1C4E2C28}"/>
              </a:ext>
            </a:extLst>
          </p:cNvPr>
          <p:cNvSpPr/>
          <p:nvPr userDrawn="1"/>
        </p:nvSpPr>
        <p:spPr>
          <a:xfrm>
            <a:off x="-838200" y="6172200"/>
            <a:ext cx="685800" cy="685800"/>
          </a:xfrm>
          <a:prstGeom prst="rect">
            <a:avLst/>
          </a:prstGeom>
          <a:solidFill>
            <a:srgbClr val="20A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R: 32</a:t>
            </a:r>
          </a:p>
          <a:p>
            <a:r>
              <a:rPr lang="en-US" sz="1000" b="1" dirty="0"/>
              <a:t>G: 165</a:t>
            </a:r>
          </a:p>
          <a:p>
            <a:r>
              <a:rPr lang="en-US" sz="1000" b="1" dirty="0"/>
              <a:t>B: 222</a:t>
            </a:r>
          </a:p>
        </p:txBody>
      </p:sp>
      <p:sp>
        <p:nvSpPr>
          <p:cNvPr id="13" name="Slide Number Placeholder 22"/>
          <p:cNvSpPr txBox="1">
            <a:spLocks/>
          </p:cNvSpPr>
          <p:nvPr userDrawn="1"/>
        </p:nvSpPr>
        <p:spPr>
          <a:xfrm>
            <a:off x="11353800" y="76309"/>
            <a:ext cx="790576" cy="304689"/>
          </a:xfrm>
          <a:prstGeom prst="rect">
            <a:avLst/>
          </a:prstGeom>
        </p:spPr>
        <p:txBody>
          <a:bodyPr vert="horz" anchor="ctr" anchorCtr="0">
            <a:noAutofit/>
          </a:bodyPr>
          <a:lstStyle>
            <a:defPPr>
              <a:defRPr lang="en-US"/>
            </a:defPPr>
            <a:lvl1pPr algn="ctr" rtl="0" eaLnBrk="1" fontAlgn="base" latinLnBrk="0" hangingPunct="1">
              <a:spcBef>
                <a:spcPct val="0"/>
              </a:spcBef>
              <a:spcAft>
                <a:spcPct val="0"/>
              </a:spcAft>
              <a:defRPr kumimoji="0" sz="1200" b="0" kern="1200">
                <a:solidFill>
                  <a:schemeClr val="bg1"/>
                </a:solidFill>
                <a:latin typeface="Arial" charset="0"/>
                <a:ea typeface="+mn-ea"/>
                <a:cs typeface="Arial" charset="0"/>
              </a:defRPr>
            </a:lvl1pPr>
            <a:lvl2pPr marL="457200" algn="ctr" rtl="0" fontAlgn="base">
              <a:spcBef>
                <a:spcPct val="0"/>
              </a:spcBef>
              <a:spcAft>
                <a:spcPct val="0"/>
              </a:spcAft>
              <a:defRPr sz="1400" kern="1200">
                <a:solidFill>
                  <a:schemeClr val="tx1"/>
                </a:solidFill>
                <a:latin typeface="Arial" charset="0"/>
                <a:ea typeface="+mn-ea"/>
                <a:cs typeface="Arial" charset="0"/>
              </a:defRPr>
            </a:lvl2pPr>
            <a:lvl3pPr marL="914400" algn="ctr" rtl="0" fontAlgn="base">
              <a:spcBef>
                <a:spcPct val="0"/>
              </a:spcBef>
              <a:spcAft>
                <a:spcPct val="0"/>
              </a:spcAft>
              <a:defRPr sz="1400" kern="1200">
                <a:solidFill>
                  <a:schemeClr val="tx1"/>
                </a:solidFill>
                <a:latin typeface="Arial" charset="0"/>
                <a:ea typeface="+mn-ea"/>
                <a:cs typeface="Arial" charset="0"/>
              </a:defRPr>
            </a:lvl3pPr>
            <a:lvl4pPr marL="1371600" algn="ctr" rtl="0" fontAlgn="base">
              <a:spcBef>
                <a:spcPct val="0"/>
              </a:spcBef>
              <a:spcAft>
                <a:spcPct val="0"/>
              </a:spcAft>
              <a:defRPr sz="1400" kern="1200">
                <a:solidFill>
                  <a:schemeClr val="tx1"/>
                </a:solidFill>
                <a:latin typeface="Arial" charset="0"/>
                <a:ea typeface="+mn-ea"/>
                <a:cs typeface="Arial" charset="0"/>
              </a:defRPr>
            </a:lvl4pPr>
            <a:lvl5pPr marL="1828800" algn="ctr"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a:lstStyle>
          <a:p>
            <a:pPr algn="ctr"/>
            <a:fld id="{8FE0F801-82B8-4697-8B4B-E3DFE003097F}" type="slidenum">
              <a:rPr lang="en-US" sz="1400" b="1" smtClean="0">
                <a:solidFill>
                  <a:srgbClr val="FFFFFF"/>
                </a:solidFill>
              </a:rPr>
              <a:pPr algn="ctr"/>
              <a:t>‹#›</a:t>
            </a:fld>
            <a:endParaRPr lang="en-US" sz="1400" b="1" dirty="0">
              <a:solidFill>
                <a:srgbClr val="FFFFFF"/>
              </a:solidFill>
            </a:endParaRPr>
          </a:p>
        </p:txBody>
      </p:sp>
    </p:spTree>
    <p:extLst>
      <p:ext uri="{BB962C8B-B14F-4D97-AF65-F5344CB8AC3E}">
        <p14:creationId xmlns:p14="http://schemas.microsoft.com/office/powerpoint/2010/main" val="278441477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9" r:id="rId8"/>
  </p:sldLayoutIdLst>
  <p:transition advClick="0"/>
  <p:hf hdr="0" ftr="0" dt="0"/>
  <p:txStyles>
    <p:titleStyle>
      <a:lvl1pPr algn="l" rtl="0" eaLnBrk="0" fontAlgn="base" hangingPunct="0">
        <a:spcBef>
          <a:spcPct val="0"/>
        </a:spcBef>
        <a:spcAft>
          <a:spcPct val="0"/>
        </a:spcAft>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rtl="0" eaLnBrk="0" fontAlgn="base" hangingPunct="0">
        <a:spcBef>
          <a:spcPct val="0"/>
        </a:spcBef>
        <a:spcAft>
          <a:spcPct val="0"/>
        </a:spcAft>
        <a:defRPr sz="2286" b="1">
          <a:solidFill>
            <a:schemeClr val="bg2"/>
          </a:solidFill>
          <a:latin typeface="Arial" charset="0"/>
          <a:cs typeface="Arial" charset="0"/>
        </a:defRPr>
      </a:lvl2pPr>
      <a:lvl3pPr algn="l" rtl="0" eaLnBrk="0" fontAlgn="base" hangingPunct="0">
        <a:spcBef>
          <a:spcPct val="0"/>
        </a:spcBef>
        <a:spcAft>
          <a:spcPct val="0"/>
        </a:spcAft>
        <a:defRPr sz="2286" b="1">
          <a:solidFill>
            <a:schemeClr val="bg2"/>
          </a:solidFill>
          <a:latin typeface="Arial" charset="0"/>
          <a:cs typeface="Arial" charset="0"/>
        </a:defRPr>
      </a:lvl3pPr>
      <a:lvl4pPr algn="l" rtl="0" eaLnBrk="0" fontAlgn="base" hangingPunct="0">
        <a:spcBef>
          <a:spcPct val="0"/>
        </a:spcBef>
        <a:spcAft>
          <a:spcPct val="0"/>
        </a:spcAft>
        <a:defRPr sz="2286" b="1">
          <a:solidFill>
            <a:schemeClr val="bg2"/>
          </a:solidFill>
          <a:latin typeface="Arial" charset="0"/>
          <a:cs typeface="Arial" charset="0"/>
        </a:defRPr>
      </a:lvl4pPr>
      <a:lvl5pPr algn="l" rtl="0" eaLnBrk="0" fontAlgn="base" hangingPunct="0">
        <a:spcBef>
          <a:spcPct val="0"/>
        </a:spcBef>
        <a:spcAft>
          <a:spcPct val="0"/>
        </a:spcAft>
        <a:defRPr sz="2286" b="1">
          <a:solidFill>
            <a:schemeClr val="bg2"/>
          </a:solidFill>
          <a:latin typeface="Arial" charset="0"/>
          <a:cs typeface="Arial" charset="0"/>
        </a:defRPr>
      </a:lvl5pPr>
      <a:lvl6pPr marL="435437" algn="l" rtl="0" fontAlgn="base">
        <a:spcBef>
          <a:spcPct val="0"/>
        </a:spcBef>
        <a:spcAft>
          <a:spcPct val="0"/>
        </a:spcAft>
        <a:defRPr sz="2286" b="1">
          <a:solidFill>
            <a:schemeClr val="bg2"/>
          </a:solidFill>
          <a:latin typeface="Arial" charset="0"/>
          <a:cs typeface="Arial" charset="0"/>
        </a:defRPr>
      </a:lvl6pPr>
      <a:lvl7pPr marL="870875" algn="l" rtl="0" fontAlgn="base">
        <a:spcBef>
          <a:spcPct val="0"/>
        </a:spcBef>
        <a:spcAft>
          <a:spcPct val="0"/>
        </a:spcAft>
        <a:defRPr sz="2286" b="1">
          <a:solidFill>
            <a:schemeClr val="bg2"/>
          </a:solidFill>
          <a:latin typeface="Arial" charset="0"/>
          <a:cs typeface="Arial" charset="0"/>
        </a:defRPr>
      </a:lvl7pPr>
      <a:lvl8pPr marL="1306312" algn="l" rtl="0" fontAlgn="base">
        <a:spcBef>
          <a:spcPct val="0"/>
        </a:spcBef>
        <a:spcAft>
          <a:spcPct val="0"/>
        </a:spcAft>
        <a:defRPr sz="2286" b="1">
          <a:solidFill>
            <a:schemeClr val="bg2"/>
          </a:solidFill>
          <a:latin typeface="Arial" charset="0"/>
          <a:cs typeface="Arial" charset="0"/>
        </a:defRPr>
      </a:lvl8pPr>
      <a:lvl9pPr marL="1741749" algn="l" rtl="0" fontAlgn="base">
        <a:spcBef>
          <a:spcPct val="0"/>
        </a:spcBef>
        <a:spcAft>
          <a:spcPct val="0"/>
        </a:spcAft>
        <a:defRPr sz="2286" b="1">
          <a:solidFill>
            <a:schemeClr val="bg2"/>
          </a:solidFill>
          <a:latin typeface="Arial" charset="0"/>
          <a:cs typeface="Arial" charset="0"/>
        </a:defRPr>
      </a:lvl9pPr>
    </p:titleStyle>
    <p:bodyStyle>
      <a:lvl1pPr marL="342900" indent="-342900" algn="l" rtl="0" eaLnBrk="0" fontAlgn="base" hangingPunct="0">
        <a:spcBef>
          <a:spcPct val="20000"/>
        </a:spcBef>
        <a:spcAft>
          <a:spcPct val="0"/>
        </a:spcAft>
        <a:buClr>
          <a:srgbClr val="628E24"/>
        </a:buClr>
        <a:buFont typeface="Arial" panose="020B0604020202020204" pitchFamily="34" charset="0"/>
        <a:buChar char="•"/>
        <a:tabLst/>
        <a:defRPr sz="2000" b="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2546"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2pPr>
      <a:lvl3pPr marL="854244"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3pPr>
      <a:lvl4pPr marL="1195941" indent="-170849"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4pPr>
      <a:lvl5pPr marL="1539150" indent="-172361" algn="l" rtl="0" eaLnBrk="0" fontAlgn="base" hangingPunct="0">
        <a:spcBef>
          <a:spcPct val="20000"/>
        </a:spcBef>
        <a:spcAft>
          <a:spcPct val="0"/>
        </a:spcAft>
        <a:buClr>
          <a:schemeClr val="tx2"/>
        </a:buClr>
        <a:buFont typeface="Arial" charset="0"/>
        <a:buChar char="•"/>
        <a:defRPr sz="2000" b="0">
          <a:solidFill>
            <a:srgbClr val="333333"/>
          </a:solidFill>
          <a:latin typeface="Arial" panose="020B0604020202020204" pitchFamily="34" charset="0"/>
          <a:ea typeface="Arial" panose="020B0604020202020204" pitchFamily="34" charset="0"/>
          <a:cs typeface="Arial" panose="020B0604020202020204" pitchFamily="34" charset="0"/>
        </a:defRPr>
      </a:lvl5pPr>
      <a:lvl6pPr marL="1974587" indent="-172361" algn="l" rtl="0" fontAlgn="base">
        <a:spcBef>
          <a:spcPct val="20000"/>
        </a:spcBef>
        <a:spcAft>
          <a:spcPct val="0"/>
        </a:spcAft>
        <a:buClr>
          <a:schemeClr val="tx2"/>
        </a:buClr>
        <a:buChar char="–"/>
        <a:defRPr sz="1524">
          <a:solidFill>
            <a:schemeClr val="tx1"/>
          </a:solidFill>
          <a:latin typeface="+mn-lt"/>
          <a:cs typeface="+mn-cs"/>
        </a:defRPr>
      </a:lvl6pPr>
      <a:lvl7pPr marL="2410024" indent="-172361" algn="l" rtl="0" fontAlgn="base">
        <a:spcBef>
          <a:spcPct val="20000"/>
        </a:spcBef>
        <a:spcAft>
          <a:spcPct val="0"/>
        </a:spcAft>
        <a:buClr>
          <a:schemeClr val="tx2"/>
        </a:buClr>
        <a:buChar char="–"/>
        <a:defRPr sz="1524">
          <a:solidFill>
            <a:schemeClr val="tx1"/>
          </a:solidFill>
          <a:latin typeface="+mn-lt"/>
          <a:cs typeface="+mn-cs"/>
        </a:defRPr>
      </a:lvl7pPr>
      <a:lvl8pPr marL="2845462" indent="-172361" algn="l" rtl="0" fontAlgn="base">
        <a:spcBef>
          <a:spcPct val="20000"/>
        </a:spcBef>
        <a:spcAft>
          <a:spcPct val="0"/>
        </a:spcAft>
        <a:buClr>
          <a:schemeClr val="tx2"/>
        </a:buClr>
        <a:buChar char="–"/>
        <a:defRPr sz="1524">
          <a:solidFill>
            <a:schemeClr val="tx1"/>
          </a:solidFill>
          <a:latin typeface="+mn-lt"/>
          <a:cs typeface="+mn-cs"/>
        </a:defRPr>
      </a:lvl8pPr>
      <a:lvl9pPr marL="3280899" indent="-172361" algn="l" rtl="0" fontAlgn="base">
        <a:spcBef>
          <a:spcPct val="20000"/>
        </a:spcBef>
        <a:spcAft>
          <a:spcPct val="0"/>
        </a:spcAft>
        <a:buClr>
          <a:schemeClr val="tx2"/>
        </a:buClr>
        <a:buChar char="–"/>
        <a:defRPr sz="1524">
          <a:solidFill>
            <a:schemeClr val="tx1"/>
          </a:solidFill>
          <a:latin typeface="+mn-lt"/>
          <a:cs typeface="+mn-cs"/>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9.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4.m4a"/><Relationship Id="rId1" Type="http://schemas.openxmlformats.org/officeDocument/2006/relationships/audio" Target="NULL"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9.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8.m4a"/><Relationship Id="rId1" Type="http://schemas.openxmlformats.org/officeDocument/2006/relationships/audio" Target="NULL"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1.m4a"/><Relationship Id="rId1" Type="http://schemas.openxmlformats.org/officeDocument/2006/relationships/audio" Target="NULL" TargetMode="Externa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3.xml"/><Relationship Id="rId7" Type="http://schemas.openxmlformats.org/officeDocument/2006/relationships/image" Target="../media/image3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7.m4a"/><Relationship Id="rId1" Type="http://schemas.openxmlformats.org/officeDocument/2006/relationships/audio" Target="NULL" TargetMode="Externa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28.m4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9.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9.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9.png"/><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hyperlink" Target="https://forms.office.com/Pages/ResponsePage.aspx?id=2IGqoZd4C0Gish0ZACS3-FJlfq1ekSdJgiM562ClGVZUMTBXTkRUV1lIUDU1T1gxWE9KV1hWMkcwMC4u" TargetMode="External"/><Relationship Id="rId4" Type="http://schemas.openxmlformats.org/officeDocument/2006/relationships/notesSlide" Target="../notesSlides/notesSlide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yoclinic.org/tests-procedures/laminectomy/multimedia/laminectomy/img-20006364" TargetMode="External"/><Relationship Id="rId2" Type="http://schemas.openxmlformats.org/officeDocument/2006/relationships/hyperlink" Target="https://www.mayoclinic.org/diseases-conditions/herniated-disk/multimedia/diskectomy/img-20008514"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B452-196A-904A-8677-542ED2AAC212}"/>
              </a:ext>
            </a:extLst>
          </p:cNvPr>
          <p:cNvSpPr>
            <a:spLocks noGrp="1"/>
          </p:cNvSpPr>
          <p:nvPr>
            <p:ph type="ctrTitle" sz="quarter"/>
          </p:nvPr>
        </p:nvSpPr>
        <p:spPr>
          <a:xfrm>
            <a:off x="1309253" y="1143001"/>
            <a:ext cx="6400802" cy="1219200"/>
          </a:xfrm>
        </p:spPr>
        <p:txBody>
          <a:bodyPr/>
          <a:lstStyle/>
          <a:p>
            <a:r>
              <a:rPr lang="en-US" dirty="0"/>
              <a:t>Preoperative Spine Class</a:t>
            </a:r>
          </a:p>
        </p:txBody>
      </p:sp>
      <p:sp>
        <p:nvSpPr>
          <p:cNvPr id="4" name="Text Placeholder 3">
            <a:extLst>
              <a:ext uri="{FF2B5EF4-FFF2-40B4-BE49-F238E27FC236}">
                <a16:creationId xmlns:a16="http://schemas.microsoft.com/office/drawing/2014/main" id="{95E3E513-506E-E846-B4F6-00EC8F7C6FD1}"/>
              </a:ext>
            </a:extLst>
          </p:cNvPr>
          <p:cNvSpPr>
            <a:spLocks noGrp="1"/>
          </p:cNvSpPr>
          <p:nvPr>
            <p:ph type="body" sz="quarter" idx="11"/>
          </p:nvPr>
        </p:nvSpPr>
        <p:spPr>
          <a:xfrm>
            <a:off x="1321792" y="2410703"/>
            <a:ext cx="6019802" cy="598714"/>
          </a:xfrm>
        </p:spPr>
        <p:txBody>
          <a:bodyPr/>
          <a:lstStyle/>
          <a:p>
            <a:r>
              <a:rPr lang="en-US" dirty="0"/>
              <a:t>Christopher Ingram BSN,RN-ONC</a:t>
            </a:r>
          </a:p>
        </p:txBody>
      </p:sp>
      <p:pic>
        <p:nvPicPr>
          <p:cNvPr id="3" name="Title Slide">
            <a:hlinkClick r:id="" action="ppaction://media"/>
            <a:extLst>
              <a:ext uri="{FF2B5EF4-FFF2-40B4-BE49-F238E27FC236}">
                <a16:creationId xmlns:a16="http://schemas.microsoft.com/office/drawing/2014/main" id="{DEF54469-0689-4679-90F7-05A0A7363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0400" y="5257800"/>
            <a:ext cx="609600" cy="609600"/>
          </a:xfrm>
          <a:prstGeom prst="rect">
            <a:avLst/>
          </a:prstGeom>
        </p:spPr>
      </p:pic>
    </p:spTree>
    <p:extLst>
      <p:ext uri="{BB962C8B-B14F-4D97-AF65-F5344CB8AC3E}">
        <p14:creationId xmlns:p14="http://schemas.microsoft.com/office/powerpoint/2010/main" val="3248873443"/>
      </p:ext>
    </p:extLst>
  </p:cSld>
  <p:clrMapOvr>
    <a:masterClrMapping/>
  </p:clrMapOvr>
  <p:transition spd="slow" advClick="0"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3498-095D-4130-A076-B81D325B6594}"/>
              </a:ext>
            </a:extLst>
          </p:cNvPr>
          <p:cNvSpPr>
            <a:spLocks noGrp="1"/>
          </p:cNvSpPr>
          <p:nvPr>
            <p:ph type="title"/>
          </p:nvPr>
        </p:nvSpPr>
        <p:spPr/>
        <p:txBody>
          <a:bodyPr/>
          <a:lstStyle/>
          <a:p>
            <a:r>
              <a:rPr lang="en-US" dirty="0"/>
              <a:t>Preparations - continued</a:t>
            </a:r>
          </a:p>
        </p:txBody>
      </p:sp>
      <p:sp>
        <p:nvSpPr>
          <p:cNvPr id="3" name="Content Placeholder 2">
            <a:extLst>
              <a:ext uri="{FF2B5EF4-FFF2-40B4-BE49-F238E27FC236}">
                <a16:creationId xmlns:a16="http://schemas.microsoft.com/office/drawing/2014/main" id="{8EBF9080-CC15-4A12-B167-E3F6BF995344}"/>
              </a:ext>
            </a:extLst>
          </p:cNvPr>
          <p:cNvSpPr>
            <a:spLocks noGrp="1"/>
          </p:cNvSpPr>
          <p:nvPr>
            <p:ph idx="1"/>
          </p:nvPr>
        </p:nvSpPr>
        <p:spPr/>
        <p:txBody>
          <a:bodyPr/>
          <a:lstStyle/>
          <a:p>
            <a:r>
              <a:rPr lang="en-US" dirty="0"/>
              <a:t>We recommend that someone help you move your essential cooking items to waist height to make them easier for you to access.</a:t>
            </a:r>
          </a:p>
          <a:p>
            <a:endParaRPr lang="en-US" dirty="0"/>
          </a:p>
          <a:p>
            <a:r>
              <a:rPr lang="en-US" dirty="0"/>
              <a:t>You may want to make meals in advance that can be frozen and easily reheated for when you return home.</a:t>
            </a:r>
          </a:p>
          <a:p>
            <a:endParaRPr lang="en-US" dirty="0"/>
          </a:p>
          <a:p>
            <a:r>
              <a:rPr lang="en-US" dirty="0"/>
              <a:t>Sleep on a regular mattress after surgery. Waterbeds are not recommended.</a:t>
            </a:r>
          </a:p>
          <a:p>
            <a:endParaRPr lang="en-US" dirty="0"/>
          </a:p>
          <a:p>
            <a:r>
              <a:rPr lang="en-US" dirty="0"/>
              <a:t>Choose a chair (preferably with arm rests) that is comfortable and easy for you to get in and out of. </a:t>
            </a:r>
          </a:p>
          <a:p>
            <a:endParaRPr lang="en-US" dirty="0"/>
          </a:p>
          <a:p>
            <a:r>
              <a:rPr lang="en-US" dirty="0"/>
              <a:t>Consider how you will be entering your home. Do you have any steps? Is there a handrail for your support? If not, can you have one installed? </a:t>
            </a:r>
          </a:p>
        </p:txBody>
      </p:sp>
      <p:pic>
        <p:nvPicPr>
          <p:cNvPr id="4" name="Slide 9">
            <a:hlinkClick r:id="" action="ppaction://media"/>
            <a:extLst>
              <a:ext uri="{FF2B5EF4-FFF2-40B4-BE49-F238E27FC236}">
                <a16:creationId xmlns:a16="http://schemas.microsoft.com/office/drawing/2014/main" id="{7535A660-D7A5-4CA1-82E0-1654BC0FCEC2}"/>
              </a:ext>
            </a:extLst>
          </p:cNvPr>
          <p:cNvPicPr>
            <a:picLocks noChangeAspect="1"/>
          </p:cNvPicPr>
          <p:nvPr>
            <a:audioFile r:link="rId1"/>
            <p:extLst>
              <p:ext uri="{DAA4B4D4-6D71-4841-9C94-3DE7FCFB9230}">
                <p14:media xmlns:p14="http://schemas.microsoft.com/office/powerpoint/2010/main" r:embed="rId2">
                  <p14:trim end="112128.0612"/>
                </p14:media>
              </p:ext>
            </p:extLst>
          </p:nvPr>
        </p:nvPicPr>
        <p:blipFill>
          <a:blip r:embed="rId4"/>
          <a:stretch>
            <a:fillRect/>
          </a:stretch>
        </p:blipFill>
        <p:spPr>
          <a:xfrm>
            <a:off x="11001829" y="5712580"/>
            <a:ext cx="609600" cy="609600"/>
          </a:xfrm>
          <a:prstGeom prst="rect">
            <a:avLst/>
          </a:prstGeom>
        </p:spPr>
      </p:pic>
    </p:spTree>
    <p:extLst>
      <p:ext uri="{BB962C8B-B14F-4D97-AF65-F5344CB8AC3E}">
        <p14:creationId xmlns:p14="http://schemas.microsoft.com/office/powerpoint/2010/main" val="2650074215"/>
      </p:ext>
    </p:extLst>
  </p:cSld>
  <p:clrMapOvr>
    <a:masterClrMapping/>
  </p:clrMapOvr>
  <p:transition spd="slow" advClick="0" advTm="1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7124-C524-48D7-BC91-BF2FA4C3EACB}"/>
              </a:ext>
            </a:extLst>
          </p:cNvPr>
          <p:cNvSpPr>
            <a:spLocks noGrp="1"/>
          </p:cNvSpPr>
          <p:nvPr>
            <p:ph type="title"/>
          </p:nvPr>
        </p:nvSpPr>
        <p:spPr/>
        <p:txBody>
          <a:bodyPr/>
          <a:lstStyle/>
          <a:p>
            <a:r>
              <a:rPr lang="en-US" dirty="0"/>
              <a:t>Home Safety Check</a:t>
            </a:r>
          </a:p>
        </p:txBody>
      </p:sp>
      <p:pic>
        <p:nvPicPr>
          <p:cNvPr id="6" name="Content Placeholder 5">
            <a:extLst>
              <a:ext uri="{FF2B5EF4-FFF2-40B4-BE49-F238E27FC236}">
                <a16:creationId xmlns:a16="http://schemas.microsoft.com/office/drawing/2014/main" id="{861A895F-480F-44B8-8FA5-0FC00E0892C0}"/>
              </a:ext>
            </a:extLst>
          </p:cNvPr>
          <p:cNvPicPr>
            <a:picLocks noGrp="1" noChangeAspect="1"/>
          </p:cNvPicPr>
          <p:nvPr>
            <p:ph idx="1"/>
          </p:nvPr>
        </p:nvPicPr>
        <p:blipFill>
          <a:blip r:embed="rId2"/>
          <a:stretch>
            <a:fillRect/>
          </a:stretch>
        </p:blipFill>
        <p:spPr>
          <a:xfrm>
            <a:off x="1932707" y="1355725"/>
            <a:ext cx="8126561" cy="4918075"/>
          </a:xfrm>
          <a:prstGeom prst="rect">
            <a:avLst/>
          </a:prstGeom>
        </p:spPr>
      </p:pic>
    </p:spTree>
    <p:extLst>
      <p:ext uri="{BB962C8B-B14F-4D97-AF65-F5344CB8AC3E}">
        <p14:creationId xmlns:p14="http://schemas.microsoft.com/office/powerpoint/2010/main" val="4149086672"/>
      </p:ext>
    </p:extLst>
  </p:cSld>
  <p:clrMapOvr>
    <a:masterClrMapping/>
  </p:clrMapOvr>
  <p:transition spd="slow" advClick="0" advTm="10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60F6-6590-4473-AC74-458B705B700B}"/>
              </a:ext>
            </a:extLst>
          </p:cNvPr>
          <p:cNvSpPr>
            <a:spLocks noGrp="1"/>
          </p:cNvSpPr>
          <p:nvPr>
            <p:ph type="title"/>
          </p:nvPr>
        </p:nvSpPr>
        <p:spPr/>
        <p:txBody>
          <a:bodyPr/>
          <a:lstStyle/>
          <a:p>
            <a:r>
              <a:rPr lang="en-US" dirty="0"/>
              <a:t>Smoking and Surgery</a:t>
            </a:r>
          </a:p>
        </p:txBody>
      </p:sp>
      <p:sp>
        <p:nvSpPr>
          <p:cNvPr id="3" name="Content Placeholder 2">
            <a:extLst>
              <a:ext uri="{FF2B5EF4-FFF2-40B4-BE49-F238E27FC236}">
                <a16:creationId xmlns:a16="http://schemas.microsoft.com/office/drawing/2014/main" id="{DA8C9220-BC2B-4108-B006-523FD568B11D}"/>
              </a:ext>
            </a:extLst>
          </p:cNvPr>
          <p:cNvSpPr>
            <a:spLocks noGrp="1"/>
          </p:cNvSpPr>
          <p:nvPr>
            <p:ph idx="1"/>
          </p:nvPr>
        </p:nvSpPr>
        <p:spPr/>
        <p:txBody>
          <a:bodyPr/>
          <a:lstStyle/>
          <a:p>
            <a:r>
              <a:rPr lang="en-US" dirty="0"/>
              <a:t>Quit smoking to avoid the following</a:t>
            </a:r>
          </a:p>
          <a:p>
            <a:pPr lvl="1"/>
            <a:r>
              <a:rPr lang="en-US" dirty="0"/>
              <a:t>Reduced blood supply to bones, muscles, joints, and other tissues in the body.</a:t>
            </a:r>
          </a:p>
          <a:p>
            <a:pPr lvl="1"/>
            <a:r>
              <a:rPr lang="en-US" dirty="0"/>
              <a:t>Slows bone healing, the risk of bone not healing is almost 4 times greater among smokers than nonsmokers.</a:t>
            </a:r>
          </a:p>
          <a:p>
            <a:pPr lvl="1"/>
            <a:r>
              <a:rPr lang="en-US" dirty="0"/>
              <a:t>Increased risk of surgical site infections, smokers are more than double those of nonsmokers.</a:t>
            </a:r>
          </a:p>
          <a:p>
            <a:pPr lvl="1"/>
            <a:r>
              <a:rPr lang="en-US" dirty="0"/>
              <a:t>Increased risk of heart and lung complications during surgery.</a:t>
            </a:r>
          </a:p>
          <a:p>
            <a:pPr lvl="1"/>
            <a:r>
              <a:rPr lang="en-US" dirty="0"/>
              <a:t>Increased risk of being admitted to an intensive care unit (ICU) after surgery.</a:t>
            </a:r>
          </a:p>
          <a:p>
            <a:pPr lvl="1"/>
            <a:r>
              <a:rPr lang="en-US" dirty="0"/>
              <a:t>Increased risk of remaining in hospital longer after surgery.</a:t>
            </a:r>
          </a:p>
          <a:p>
            <a:pPr lvl="1"/>
            <a:r>
              <a:rPr lang="en-US" dirty="0"/>
              <a:t>Increased risk of readmission into the hospital after surgery.</a:t>
            </a:r>
          </a:p>
          <a:p>
            <a:pPr lvl="1"/>
            <a:r>
              <a:rPr lang="en-US" dirty="0"/>
              <a:t>Increased risk of dying in hospital.</a:t>
            </a:r>
          </a:p>
          <a:p>
            <a:pPr lvl="1"/>
            <a:endParaRPr lang="en-US" dirty="0"/>
          </a:p>
        </p:txBody>
      </p:sp>
      <p:pic>
        <p:nvPicPr>
          <p:cNvPr id="4" name="Picture 3">
            <a:extLst>
              <a:ext uri="{FF2B5EF4-FFF2-40B4-BE49-F238E27FC236}">
                <a16:creationId xmlns:a16="http://schemas.microsoft.com/office/drawing/2014/main" id="{21F8F82A-68B7-48C7-BEE2-6A0BAE70F4E9}"/>
              </a:ext>
            </a:extLst>
          </p:cNvPr>
          <p:cNvPicPr>
            <a:picLocks noChangeAspect="1"/>
          </p:cNvPicPr>
          <p:nvPr/>
        </p:nvPicPr>
        <p:blipFill>
          <a:blip r:embed="rId4"/>
          <a:stretch>
            <a:fillRect/>
          </a:stretch>
        </p:blipFill>
        <p:spPr>
          <a:xfrm>
            <a:off x="8951755" y="4206863"/>
            <a:ext cx="2554445" cy="2066723"/>
          </a:xfrm>
          <a:prstGeom prst="rect">
            <a:avLst/>
          </a:prstGeom>
        </p:spPr>
      </p:pic>
      <p:pic>
        <p:nvPicPr>
          <p:cNvPr id="5" name="Slide 11">
            <a:hlinkClick r:id="" action="ppaction://media"/>
            <a:extLst>
              <a:ext uri="{FF2B5EF4-FFF2-40B4-BE49-F238E27FC236}">
                <a16:creationId xmlns:a16="http://schemas.microsoft.com/office/drawing/2014/main" id="{9BFFD59D-2DDA-4ADF-9E04-FDDDFE5B22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2068440340"/>
      </p:ext>
    </p:extLst>
  </p:cSld>
  <p:clrMapOvr>
    <a:masterClrMapping/>
  </p:clrMapOvr>
  <p:transition spd="slow" advClick="0" advTm="1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33CD-9117-45B5-802B-0AE4FB11D74C}"/>
              </a:ext>
            </a:extLst>
          </p:cNvPr>
          <p:cNvSpPr>
            <a:spLocks noGrp="1"/>
          </p:cNvSpPr>
          <p:nvPr>
            <p:ph type="title"/>
          </p:nvPr>
        </p:nvSpPr>
        <p:spPr/>
        <p:txBody>
          <a:bodyPr/>
          <a:lstStyle/>
          <a:p>
            <a:r>
              <a:rPr lang="en-US" dirty="0"/>
              <a:t>Preadmission Testing</a:t>
            </a:r>
          </a:p>
        </p:txBody>
      </p:sp>
      <p:sp>
        <p:nvSpPr>
          <p:cNvPr id="3" name="Content Placeholder 2">
            <a:extLst>
              <a:ext uri="{FF2B5EF4-FFF2-40B4-BE49-F238E27FC236}">
                <a16:creationId xmlns:a16="http://schemas.microsoft.com/office/drawing/2014/main" id="{93F85D41-DA0C-4F94-BA4C-601B7A1087A7}"/>
              </a:ext>
            </a:extLst>
          </p:cNvPr>
          <p:cNvSpPr>
            <a:spLocks noGrp="1"/>
          </p:cNvSpPr>
          <p:nvPr>
            <p:ph idx="1"/>
          </p:nvPr>
        </p:nvSpPr>
        <p:spPr/>
        <p:txBody>
          <a:bodyPr/>
          <a:lstStyle/>
          <a:p>
            <a:r>
              <a:rPr lang="en-US" dirty="0"/>
              <a:t>About a week before surgery, you will need to have blood work and other tests done. These tests help your doctor look for health problems that need to be addressed before your surgery. Your surgeon’s office will schedule this appointment for you. The preadmission testing usually takes between 2 to 3 hours.</a:t>
            </a:r>
          </a:p>
          <a:p>
            <a:endParaRPr lang="en-US" dirty="0"/>
          </a:p>
          <a:p>
            <a:pPr lvl="1"/>
            <a:r>
              <a:rPr lang="en-US" dirty="0"/>
              <a:t>Please bring the following information to your appointment:</a:t>
            </a:r>
          </a:p>
          <a:p>
            <a:pPr lvl="1"/>
            <a:r>
              <a:rPr lang="en-US" dirty="0"/>
              <a:t>Picture identification (such as a driver’s license)</a:t>
            </a:r>
          </a:p>
          <a:p>
            <a:pPr lvl="1"/>
            <a:r>
              <a:rPr lang="en-US" dirty="0"/>
              <a:t>Your insurance card</a:t>
            </a:r>
          </a:p>
          <a:p>
            <a:pPr lvl="1"/>
            <a:r>
              <a:rPr lang="en-US" dirty="0"/>
              <a:t>A complete list with all your medications</a:t>
            </a:r>
          </a:p>
          <a:p>
            <a:pPr lvl="1"/>
            <a:r>
              <a:rPr lang="en-US" dirty="0"/>
              <a:t>Copies of any recent medical tests you may have had done</a:t>
            </a:r>
          </a:p>
          <a:p>
            <a:pPr lvl="1"/>
            <a:r>
              <a:rPr lang="en-US" dirty="0"/>
              <a:t>Copy of your living will or power of attorney (if you have them)</a:t>
            </a:r>
          </a:p>
          <a:p>
            <a:endParaRPr lang="en-US" dirty="0"/>
          </a:p>
        </p:txBody>
      </p:sp>
      <p:pic>
        <p:nvPicPr>
          <p:cNvPr id="6" name="Picture 5">
            <a:extLst>
              <a:ext uri="{FF2B5EF4-FFF2-40B4-BE49-F238E27FC236}">
                <a16:creationId xmlns:a16="http://schemas.microsoft.com/office/drawing/2014/main" id="{F782F1E6-72E9-474E-8145-EB40D20F0951}"/>
              </a:ext>
            </a:extLst>
          </p:cNvPr>
          <p:cNvPicPr>
            <a:picLocks noChangeAspect="1"/>
          </p:cNvPicPr>
          <p:nvPr/>
        </p:nvPicPr>
        <p:blipFill>
          <a:blip r:embed="rId4"/>
          <a:stretch>
            <a:fillRect/>
          </a:stretch>
        </p:blipFill>
        <p:spPr>
          <a:xfrm>
            <a:off x="152400" y="5486400"/>
            <a:ext cx="1219306" cy="1219306"/>
          </a:xfrm>
          <a:prstGeom prst="rect">
            <a:avLst/>
          </a:prstGeom>
        </p:spPr>
      </p:pic>
      <p:pic>
        <p:nvPicPr>
          <p:cNvPr id="7" name="Picture 6">
            <a:extLst>
              <a:ext uri="{FF2B5EF4-FFF2-40B4-BE49-F238E27FC236}">
                <a16:creationId xmlns:a16="http://schemas.microsoft.com/office/drawing/2014/main" id="{A391DA0E-1A58-4BBD-BBBF-EC5F4440D500}"/>
              </a:ext>
            </a:extLst>
          </p:cNvPr>
          <p:cNvPicPr>
            <a:picLocks noChangeAspect="1"/>
          </p:cNvPicPr>
          <p:nvPr/>
        </p:nvPicPr>
        <p:blipFill>
          <a:blip r:embed="rId5"/>
          <a:stretch>
            <a:fillRect/>
          </a:stretch>
        </p:blipFill>
        <p:spPr>
          <a:xfrm>
            <a:off x="9537021" y="5431532"/>
            <a:ext cx="1969179" cy="1274174"/>
          </a:xfrm>
          <a:prstGeom prst="rect">
            <a:avLst/>
          </a:prstGeom>
        </p:spPr>
      </p:pic>
      <p:pic>
        <p:nvPicPr>
          <p:cNvPr id="4" name="Slide 12">
            <a:hlinkClick r:id="" action="ppaction://media"/>
            <a:extLst>
              <a:ext uri="{FF2B5EF4-FFF2-40B4-BE49-F238E27FC236}">
                <a16:creationId xmlns:a16="http://schemas.microsoft.com/office/drawing/2014/main" id="{4D42D302-43D5-4AE6-9156-CEE97FE0C5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1829" y="4582886"/>
            <a:ext cx="609600" cy="609600"/>
          </a:xfrm>
          <a:prstGeom prst="rect">
            <a:avLst/>
          </a:prstGeom>
        </p:spPr>
      </p:pic>
    </p:spTree>
    <p:extLst>
      <p:ext uri="{BB962C8B-B14F-4D97-AF65-F5344CB8AC3E}">
        <p14:creationId xmlns:p14="http://schemas.microsoft.com/office/powerpoint/2010/main" val="391478859"/>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7E30-C3E3-4BC4-9E67-3694C0A679FF}"/>
              </a:ext>
            </a:extLst>
          </p:cNvPr>
          <p:cNvSpPr>
            <a:spLocks noGrp="1"/>
          </p:cNvSpPr>
          <p:nvPr>
            <p:ph type="title"/>
          </p:nvPr>
        </p:nvSpPr>
        <p:spPr/>
        <p:txBody>
          <a:bodyPr/>
          <a:lstStyle/>
          <a:p>
            <a:r>
              <a:rPr lang="en-US" dirty="0"/>
              <a:t>Day Before Surgery</a:t>
            </a:r>
          </a:p>
        </p:txBody>
      </p:sp>
      <p:sp>
        <p:nvSpPr>
          <p:cNvPr id="3" name="Content Placeholder 2">
            <a:extLst>
              <a:ext uri="{FF2B5EF4-FFF2-40B4-BE49-F238E27FC236}">
                <a16:creationId xmlns:a16="http://schemas.microsoft.com/office/drawing/2014/main" id="{8EE3CBC7-7F16-4367-A492-A82D61E920C0}"/>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Eat a light dinner.</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Nothing to eat or drink after midnight.</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Download and setup the </a:t>
            </a:r>
            <a:r>
              <a:rPr lang="en-US" b="1" dirty="0">
                <a:solidFill>
                  <a:srgbClr val="313231"/>
                </a:solidFill>
                <a:latin typeface="Times New Roman" panose="02020603050405020304" pitchFamily="18" charset="0"/>
                <a:cs typeface="Times New Roman" panose="02020603050405020304" pitchFamily="18" charset="0"/>
              </a:rPr>
              <a:t>EASE</a:t>
            </a:r>
            <a:r>
              <a:rPr lang="en-US" dirty="0">
                <a:latin typeface="Times New Roman" panose="02020603050405020304" pitchFamily="18" charset="0"/>
                <a:cs typeface="Times New Roman" panose="02020603050405020304" pitchFamily="18" charset="0"/>
              </a:rPr>
              <a:t> app, if desired</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Change the sheets on your bed so that you will have clean sheets when you come home.</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Wash with CHG provided at pre-testing as instructed.</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Only take medications that have been approved by your surgeon with sips of water.</a:t>
            </a:r>
          </a:p>
          <a:p>
            <a:endParaRPr lang="en-US" dirty="0"/>
          </a:p>
        </p:txBody>
      </p:sp>
      <p:pic>
        <p:nvPicPr>
          <p:cNvPr id="4" name="Picture 3">
            <a:extLst>
              <a:ext uri="{FF2B5EF4-FFF2-40B4-BE49-F238E27FC236}">
                <a16:creationId xmlns:a16="http://schemas.microsoft.com/office/drawing/2014/main" id="{860310CA-89DA-45F2-8AAB-B74BAC9F9B7D}"/>
              </a:ext>
            </a:extLst>
          </p:cNvPr>
          <p:cNvPicPr>
            <a:picLocks noChangeAspect="1"/>
          </p:cNvPicPr>
          <p:nvPr/>
        </p:nvPicPr>
        <p:blipFill>
          <a:blip r:embed="rId4"/>
          <a:stretch>
            <a:fillRect/>
          </a:stretch>
        </p:blipFill>
        <p:spPr>
          <a:xfrm>
            <a:off x="9201712" y="1676400"/>
            <a:ext cx="2304488" cy="1652159"/>
          </a:xfrm>
          <a:prstGeom prst="rect">
            <a:avLst/>
          </a:prstGeom>
        </p:spPr>
      </p:pic>
      <p:pic>
        <p:nvPicPr>
          <p:cNvPr id="5" name="Slide 13">
            <a:hlinkClick r:id="" action="ppaction://media"/>
            <a:extLst>
              <a:ext uri="{FF2B5EF4-FFF2-40B4-BE49-F238E27FC236}">
                <a16:creationId xmlns:a16="http://schemas.microsoft.com/office/drawing/2014/main" id="{D6EBBF51-1A5A-4B2E-82B0-CD9DAD819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6600" y="5663986"/>
            <a:ext cx="609600" cy="609600"/>
          </a:xfrm>
          <a:prstGeom prst="rect">
            <a:avLst/>
          </a:prstGeom>
        </p:spPr>
      </p:pic>
    </p:spTree>
    <p:extLst>
      <p:ext uri="{BB962C8B-B14F-4D97-AF65-F5344CB8AC3E}">
        <p14:creationId xmlns:p14="http://schemas.microsoft.com/office/powerpoint/2010/main" val="3324428250"/>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BF01-8E8E-4957-82D0-FC1D99260C90}"/>
              </a:ext>
            </a:extLst>
          </p:cNvPr>
          <p:cNvSpPr>
            <a:spLocks noGrp="1"/>
          </p:cNvSpPr>
          <p:nvPr>
            <p:ph type="title"/>
          </p:nvPr>
        </p:nvSpPr>
        <p:spPr/>
        <p:txBody>
          <a:bodyPr/>
          <a:lstStyle/>
          <a:p>
            <a:r>
              <a:rPr lang="en-US" dirty="0"/>
              <a:t>What to Bring to the Hospital</a:t>
            </a:r>
          </a:p>
        </p:txBody>
      </p:sp>
      <p:sp>
        <p:nvSpPr>
          <p:cNvPr id="3" name="Content Placeholder 2">
            <a:extLst>
              <a:ext uri="{FF2B5EF4-FFF2-40B4-BE49-F238E27FC236}">
                <a16:creationId xmlns:a16="http://schemas.microsoft.com/office/drawing/2014/main" id="{DECB2161-3576-45D4-BABF-D1724C5B3982}"/>
              </a:ext>
            </a:extLst>
          </p:cNvPr>
          <p:cNvSpPr>
            <a:spLocks noGrp="1"/>
          </p:cNvSpPr>
          <p:nvPr>
            <p:ph idx="1"/>
          </p:nvPr>
        </p:nvSpPr>
        <p:spPr/>
        <p:txBody>
          <a:bodyPr/>
          <a:lstStyle/>
          <a:p>
            <a:r>
              <a:rPr lang="en-US" dirty="0"/>
              <a:t>Glasses, dentures, and hearing aides if needed.</a:t>
            </a:r>
          </a:p>
          <a:p>
            <a:pPr marL="0" indent="0">
              <a:buNone/>
            </a:pPr>
            <a:endParaRPr lang="en-US" dirty="0"/>
          </a:p>
          <a:p>
            <a:r>
              <a:rPr lang="en-US" dirty="0"/>
              <a:t>Hygiene items if preferred. (Toothbrush, toothpaste, deodorant)</a:t>
            </a:r>
          </a:p>
          <a:p>
            <a:pPr marL="0" indent="0">
              <a:buNone/>
            </a:pPr>
            <a:endParaRPr lang="en-US" dirty="0"/>
          </a:p>
          <a:p>
            <a:r>
              <a:rPr lang="en-US" dirty="0"/>
              <a:t>Comfortable non-skid shoes</a:t>
            </a:r>
          </a:p>
          <a:p>
            <a:pPr marL="0" indent="0">
              <a:buNone/>
            </a:pPr>
            <a:endParaRPr lang="en-US" dirty="0"/>
          </a:p>
          <a:p>
            <a:r>
              <a:rPr lang="en-US" dirty="0"/>
              <a:t>Comfortable, loose fitting clothes.</a:t>
            </a:r>
          </a:p>
          <a:p>
            <a:pPr marL="0" indent="0">
              <a:buNone/>
            </a:pPr>
            <a:endParaRPr lang="en-US" dirty="0"/>
          </a:p>
          <a:p>
            <a:r>
              <a:rPr lang="en-US" dirty="0"/>
              <a:t>Back/neck brace (if ordered by your surgeon)</a:t>
            </a:r>
          </a:p>
          <a:p>
            <a:endParaRPr lang="en-US" dirty="0"/>
          </a:p>
          <a:p>
            <a:r>
              <a:rPr lang="en-US" dirty="0">
                <a:solidFill>
                  <a:srgbClr val="FF0000"/>
                </a:solidFill>
              </a:rPr>
              <a:t>Please do not bring any money, credit cards, jewelry, or other valuables to the hospital.</a:t>
            </a:r>
          </a:p>
          <a:p>
            <a:endParaRPr lang="en-US" dirty="0"/>
          </a:p>
        </p:txBody>
      </p:sp>
      <p:pic>
        <p:nvPicPr>
          <p:cNvPr id="4" name="Slide 14">
            <a:hlinkClick r:id="" action="ppaction://media"/>
            <a:extLst>
              <a:ext uri="{FF2B5EF4-FFF2-40B4-BE49-F238E27FC236}">
                <a16:creationId xmlns:a16="http://schemas.microsoft.com/office/drawing/2014/main" id="{7D9BA454-7D46-418A-8CF6-DBAC4A263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5663986"/>
            <a:ext cx="609600" cy="609600"/>
          </a:xfrm>
          <a:prstGeom prst="rect">
            <a:avLst/>
          </a:prstGeom>
        </p:spPr>
      </p:pic>
    </p:spTree>
    <p:extLst>
      <p:ext uri="{BB962C8B-B14F-4D97-AF65-F5344CB8AC3E}">
        <p14:creationId xmlns:p14="http://schemas.microsoft.com/office/powerpoint/2010/main" val="971859831"/>
      </p:ext>
    </p:extLst>
  </p:cSld>
  <p:clrMapOvr>
    <a:masterClrMapping/>
  </p:clrMapOvr>
  <p:transition spd="slow" advClick="0" advTm="1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6E256-B8A7-9142-B198-C109A045EB99}"/>
              </a:ext>
            </a:extLst>
          </p:cNvPr>
          <p:cNvSpPr>
            <a:spLocks noGrp="1"/>
          </p:cNvSpPr>
          <p:nvPr>
            <p:ph type="ctrTitle" sz="quarter"/>
          </p:nvPr>
        </p:nvSpPr>
        <p:spPr/>
        <p:txBody>
          <a:bodyPr/>
          <a:lstStyle/>
          <a:p>
            <a:r>
              <a:rPr lang="en-US" dirty="0"/>
              <a:t>Your Hospital Stay</a:t>
            </a:r>
          </a:p>
        </p:txBody>
      </p:sp>
    </p:spTree>
    <p:extLst>
      <p:ext uri="{BB962C8B-B14F-4D97-AF65-F5344CB8AC3E}">
        <p14:creationId xmlns:p14="http://schemas.microsoft.com/office/powerpoint/2010/main" val="1679504367"/>
      </p:ext>
    </p:extLst>
  </p:cSld>
  <p:clrMapOvr>
    <a:masterClrMapping/>
  </p:clrMapOvr>
  <p:transition spd="slow" advClick="0" advTm="4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CB5765-199A-7D4B-9301-95487C213E91}"/>
              </a:ext>
            </a:extLst>
          </p:cNvPr>
          <p:cNvSpPr>
            <a:spLocks noGrp="1"/>
          </p:cNvSpPr>
          <p:nvPr>
            <p:ph type="title"/>
          </p:nvPr>
        </p:nvSpPr>
        <p:spPr/>
        <p:txBody>
          <a:bodyPr/>
          <a:lstStyle/>
          <a:p>
            <a:r>
              <a:rPr lang="en-US" dirty="0"/>
              <a:t>Day of Surgery</a:t>
            </a:r>
          </a:p>
        </p:txBody>
      </p:sp>
      <p:sp>
        <p:nvSpPr>
          <p:cNvPr id="5" name="Content Placeholder 4">
            <a:extLst>
              <a:ext uri="{FF2B5EF4-FFF2-40B4-BE49-F238E27FC236}">
                <a16:creationId xmlns:a16="http://schemas.microsoft.com/office/drawing/2014/main" id="{ECFD76D0-1012-2542-9161-01D630953F91}"/>
              </a:ext>
            </a:extLst>
          </p:cNvPr>
          <p:cNvSpPr>
            <a:spLocks noGrp="1"/>
          </p:cNvSpPr>
          <p:nvPr>
            <p:ph idx="1"/>
          </p:nvPr>
        </p:nvSpPr>
        <p:spPr>
          <a:xfrm>
            <a:off x="381000" y="1355726"/>
            <a:ext cx="11230429" cy="4917860"/>
          </a:xfrm>
        </p:spPr>
        <p:txBody>
          <a:bodyPr/>
          <a:lstStyle/>
          <a:p>
            <a:r>
              <a:rPr lang="en-US" dirty="0"/>
              <a:t>Check in at the reception area in the hospital.</a:t>
            </a:r>
          </a:p>
          <a:p>
            <a:pPr marL="0" indent="0">
              <a:buNone/>
            </a:pPr>
            <a:endParaRPr lang="en-US" dirty="0"/>
          </a:p>
          <a:p>
            <a:r>
              <a:rPr lang="en-US" dirty="0"/>
              <a:t>You will be taken to the pre-operative area where you will be seen by an anesthesiologist.</a:t>
            </a:r>
          </a:p>
          <a:p>
            <a:pPr marL="0" indent="0">
              <a:buNone/>
            </a:pPr>
            <a:endParaRPr lang="en-US" dirty="0"/>
          </a:p>
          <a:p>
            <a:r>
              <a:rPr lang="en-US" dirty="0"/>
              <a:t>You will have an IV (intravenous line) started at this time.</a:t>
            </a:r>
          </a:p>
          <a:p>
            <a:pPr marL="0" indent="0">
              <a:buNone/>
            </a:pPr>
            <a:endParaRPr lang="en-US" dirty="0"/>
          </a:p>
          <a:p>
            <a:r>
              <a:rPr lang="en-US" dirty="0"/>
              <a:t>You will be given medication to help you relax and then you will be taken to the operating room for your surgery.</a:t>
            </a:r>
          </a:p>
          <a:p>
            <a:pPr marL="0" indent="0">
              <a:buNone/>
            </a:pPr>
            <a:endParaRPr lang="en-US" dirty="0"/>
          </a:p>
          <a:p>
            <a:r>
              <a:rPr lang="en-US" dirty="0"/>
              <a:t>Your loved ones will be taken to the waiting room and will receive updates through the EASE app as you progress, if you use it. </a:t>
            </a:r>
          </a:p>
          <a:p>
            <a:pPr marL="0" indent="0">
              <a:buNone/>
            </a:pPr>
            <a:endParaRPr lang="en-US" dirty="0"/>
          </a:p>
          <a:p>
            <a:r>
              <a:rPr lang="en-US" dirty="0"/>
              <a:t>When your surgery is done, the surgeon will inform your loved ones about how the surgery went and your status.</a:t>
            </a:r>
          </a:p>
          <a:p>
            <a:endParaRPr lang="en-US" dirty="0"/>
          </a:p>
        </p:txBody>
      </p:sp>
      <p:pic>
        <p:nvPicPr>
          <p:cNvPr id="2" name="Slide 16">
            <a:hlinkClick r:id="" action="ppaction://media"/>
            <a:extLst>
              <a:ext uri="{FF2B5EF4-FFF2-40B4-BE49-F238E27FC236}">
                <a16:creationId xmlns:a16="http://schemas.microsoft.com/office/drawing/2014/main" id="{CF0722B7-8AE9-4AD2-AD8D-406647AC0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3131" y="5663986"/>
            <a:ext cx="609600" cy="609600"/>
          </a:xfrm>
          <a:prstGeom prst="rect">
            <a:avLst/>
          </a:prstGeom>
        </p:spPr>
      </p:pic>
    </p:spTree>
    <p:extLst>
      <p:ext uri="{BB962C8B-B14F-4D97-AF65-F5344CB8AC3E}">
        <p14:creationId xmlns:p14="http://schemas.microsoft.com/office/powerpoint/2010/main" val="2264437537"/>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492D2-9D31-4A27-BE12-E349484D281E}"/>
              </a:ext>
            </a:extLst>
          </p:cNvPr>
          <p:cNvSpPr>
            <a:spLocks noGrp="1"/>
          </p:cNvSpPr>
          <p:nvPr>
            <p:ph type="title"/>
          </p:nvPr>
        </p:nvSpPr>
        <p:spPr/>
        <p:txBody>
          <a:bodyPr/>
          <a:lstStyle/>
          <a:p>
            <a:r>
              <a:rPr lang="en-US" dirty="0"/>
              <a:t>Recovery Room</a:t>
            </a:r>
          </a:p>
        </p:txBody>
      </p:sp>
      <p:sp>
        <p:nvSpPr>
          <p:cNvPr id="3" name="Content Placeholder 2">
            <a:extLst>
              <a:ext uri="{FF2B5EF4-FFF2-40B4-BE49-F238E27FC236}">
                <a16:creationId xmlns:a16="http://schemas.microsoft.com/office/drawing/2014/main" id="{3E107410-CB6F-4BC5-9DFD-233B7292E537}"/>
              </a:ext>
            </a:extLst>
          </p:cNvPr>
          <p:cNvSpPr>
            <a:spLocks noGrp="1"/>
          </p:cNvSpPr>
          <p:nvPr>
            <p:ph idx="1"/>
          </p:nvPr>
        </p:nvSpPr>
        <p:spPr/>
        <p:txBody>
          <a:bodyPr/>
          <a:lstStyle/>
          <a:p>
            <a:r>
              <a:rPr lang="en-US" dirty="0"/>
              <a:t>You will wake up in the recovery room and most likely spend a couple of hours there. </a:t>
            </a:r>
          </a:p>
          <a:p>
            <a:pPr marL="0" indent="0">
              <a:buNone/>
            </a:pPr>
            <a:endParaRPr lang="en-US" dirty="0"/>
          </a:p>
          <a:p>
            <a:r>
              <a:rPr lang="en-US" dirty="0"/>
              <a:t>When you wake up you may have:</a:t>
            </a:r>
          </a:p>
          <a:p>
            <a:pPr lvl="1"/>
            <a:r>
              <a:rPr lang="en-US" dirty="0"/>
              <a:t>a small tube delivering oxygen into your nose</a:t>
            </a:r>
          </a:p>
          <a:p>
            <a:pPr lvl="1"/>
            <a:r>
              <a:rPr lang="en-US" dirty="0"/>
              <a:t>a clip or tape attached to your finger with a red light that records your oxygen level and pulse</a:t>
            </a:r>
          </a:p>
          <a:p>
            <a:pPr lvl="1"/>
            <a:r>
              <a:rPr lang="en-US" dirty="0"/>
              <a:t>Sleeves wrapped around your legs that fill with air gently squeezing your legs starting at your ankles then going to your calves. These help prevent blood clots. </a:t>
            </a:r>
          </a:p>
          <a:p>
            <a:pPr lvl="1"/>
            <a:r>
              <a:rPr lang="en-US" dirty="0"/>
              <a:t>A catheter coming from your bladder that drains urine into a bag</a:t>
            </a:r>
          </a:p>
          <a:p>
            <a:pPr lvl="1"/>
            <a:r>
              <a:rPr lang="en-US" dirty="0"/>
              <a:t>A dressing on your back or neck</a:t>
            </a:r>
          </a:p>
          <a:p>
            <a:pPr lvl="1"/>
            <a:r>
              <a:rPr lang="en-US" dirty="0"/>
              <a:t>You may have a drainage tube coming from near the incision area attached to a suction device. </a:t>
            </a:r>
          </a:p>
          <a:p>
            <a:endParaRPr lang="en-US" dirty="0"/>
          </a:p>
        </p:txBody>
      </p:sp>
      <p:pic>
        <p:nvPicPr>
          <p:cNvPr id="4" name="Slide 17">
            <a:hlinkClick r:id="" action="ppaction://media"/>
            <a:extLst>
              <a:ext uri="{FF2B5EF4-FFF2-40B4-BE49-F238E27FC236}">
                <a16:creationId xmlns:a16="http://schemas.microsoft.com/office/drawing/2014/main" id="{01D33AFF-6593-421B-B5D6-A511566D5AEB}"/>
              </a:ext>
            </a:extLst>
          </p:cNvPr>
          <p:cNvPicPr>
            <a:picLocks noChangeAspect="1"/>
          </p:cNvPicPr>
          <p:nvPr>
            <a:audioFile r:link="rId1"/>
            <p:extLst>
              <p:ext uri="{DAA4B4D4-6D71-4841-9C94-3DE7FCFB9230}">
                <p14:media xmlns:p14="http://schemas.microsoft.com/office/powerpoint/2010/main" r:embed="rId2">
                  <p14:trim end="59671.1927"/>
                </p14:media>
              </p:ext>
            </p:extLst>
          </p:nvPr>
        </p:nvPicPr>
        <p:blipFill>
          <a:blip r:embed="rId4"/>
          <a:stretch>
            <a:fillRect/>
          </a:stretch>
        </p:blipFill>
        <p:spPr>
          <a:xfrm>
            <a:off x="10903131" y="5663986"/>
            <a:ext cx="609600" cy="609600"/>
          </a:xfrm>
          <a:prstGeom prst="rect">
            <a:avLst/>
          </a:prstGeom>
        </p:spPr>
      </p:pic>
    </p:spTree>
    <p:extLst>
      <p:ext uri="{BB962C8B-B14F-4D97-AF65-F5344CB8AC3E}">
        <p14:creationId xmlns:p14="http://schemas.microsoft.com/office/powerpoint/2010/main" val="462682497"/>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628D-B1D6-4B4F-97AB-51AC539552EC}"/>
              </a:ext>
            </a:extLst>
          </p:cNvPr>
          <p:cNvSpPr>
            <a:spLocks noGrp="1"/>
          </p:cNvSpPr>
          <p:nvPr>
            <p:ph type="title"/>
          </p:nvPr>
        </p:nvSpPr>
        <p:spPr/>
        <p:txBody>
          <a:bodyPr/>
          <a:lstStyle/>
          <a:p>
            <a:r>
              <a:rPr lang="en-US" dirty="0"/>
              <a:t>Nursing Unit</a:t>
            </a:r>
          </a:p>
        </p:txBody>
      </p:sp>
      <p:sp>
        <p:nvSpPr>
          <p:cNvPr id="3" name="Content Placeholder 2">
            <a:extLst>
              <a:ext uri="{FF2B5EF4-FFF2-40B4-BE49-F238E27FC236}">
                <a16:creationId xmlns:a16="http://schemas.microsoft.com/office/drawing/2014/main" id="{32A1F6FF-A21C-442A-8D0D-8457F2511F3B}"/>
              </a:ext>
            </a:extLst>
          </p:cNvPr>
          <p:cNvSpPr>
            <a:spLocks noGrp="1"/>
          </p:cNvSpPr>
          <p:nvPr>
            <p:ph idx="1"/>
          </p:nvPr>
        </p:nvSpPr>
        <p:spPr/>
        <p:txBody>
          <a:bodyPr/>
          <a:lstStyle/>
          <a:p>
            <a:r>
              <a:rPr lang="en-US" dirty="0"/>
              <a:t>Once stable, you will be taken to your hospital room. Your nurse will greet you and make sure that your needs are met. They will show you how to use your phone, the TV remote, and how to call for assistance.</a:t>
            </a:r>
          </a:p>
          <a:p>
            <a:pPr marL="0" indent="0">
              <a:buNone/>
            </a:pPr>
            <a:endParaRPr lang="en-US" dirty="0"/>
          </a:p>
          <a:p>
            <a:r>
              <a:rPr lang="en-US" dirty="0"/>
              <a:t>Your nurse will make sure you are as comfortable as possible. It is very important that you tell the nurse about pain or any other problems so they can help you become more comfortable.</a:t>
            </a:r>
          </a:p>
          <a:p>
            <a:pPr marL="0" indent="0">
              <a:buNone/>
            </a:pPr>
            <a:endParaRPr lang="en-US" dirty="0"/>
          </a:p>
          <a:p>
            <a:r>
              <a:rPr lang="en-US" dirty="0"/>
              <a:t>Common side effects of anesthesia and narcotic pain medications include nausea, vomiting, lightheaded feeling, low blood pressure, and possibly headache.</a:t>
            </a:r>
          </a:p>
          <a:p>
            <a:pPr marL="0" indent="0">
              <a:buNone/>
            </a:pPr>
            <a:endParaRPr lang="en-US" dirty="0"/>
          </a:p>
          <a:p>
            <a:r>
              <a:rPr lang="en-US" dirty="0"/>
              <a:t>Ask your nurse before getting out of bed, so they can assist you and make sure that you are safe.</a:t>
            </a:r>
          </a:p>
          <a:p>
            <a:pPr marL="0" indent="0" algn="ctr">
              <a:buNone/>
            </a:pPr>
            <a:r>
              <a:rPr lang="en-US" sz="3600" dirty="0">
                <a:solidFill>
                  <a:srgbClr val="FF0000"/>
                </a:solidFill>
              </a:rPr>
              <a:t>CALL, DON’T FALL!</a:t>
            </a:r>
          </a:p>
          <a:p>
            <a:endParaRPr lang="en-US" dirty="0"/>
          </a:p>
        </p:txBody>
      </p:sp>
      <p:pic>
        <p:nvPicPr>
          <p:cNvPr id="4" name="Slide 18">
            <a:hlinkClick r:id="" action="ppaction://media"/>
            <a:extLst>
              <a:ext uri="{FF2B5EF4-FFF2-40B4-BE49-F238E27FC236}">
                <a16:creationId xmlns:a16="http://schemas.microsoft.com/office/drawing/2014/main" id="{890D8918-E386-4C17-BBD3-447F6C1DFD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4686" y="5660876"/>
            <a:ext cx="609600" cy="609600"/>
          </a:xfrm>
          <a:prstGeom prst="rect">
            <a:avLst/>
          </a:prstGeom>
        </p:spPr>
      </p:pic>
    </p:spTree>
    <p:extLst>
      <p:ext uri="{BB962C8B-B14F-4D97-AF65-F5344CB8AC3E}">
        <p14:creationId xmlns:p14="http://schemas.microsoft.com/office/powerpoint/2010/main" val="3145536506"/>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B9A7-3286-4B41-A5CE-69CEB9008CDB}"/>
              </a:ext>
            </a:extLst>
          </p:cNvPr>
          <p:cNvSpPr>
            <a:spLocks noGrp="1"/>
          </p:cNvSpPr>
          <p:nvPr>
            <p:ph type="ctrTitle" sz="quarter"/>
          </p:nvPr>
        </p:nvSpPr>
        <p:spPr/>
        <p:txBody>
          <a:bodyPr/>
          <a:lstStyle/>
          <a:p>
            <a:r>
              <a:rPr lang="en-US" dirty="0"/>
              <a:t>Understanding Your Surgery</a:t>
            </a:r>
          </a:p>
        </p:txBody>
      </p:sp>
    </p:spTree>
    <p:extLst>
      <p:ext uri="{BB962C8B-B14F-4D97-AF65-F5344CB8AC3E}">
        <p14:creationId xmlns:p14="http://schemas.microsoft.com/office/powerpoint/2010/main" val="3010708143"/>
      </p:ext>
    </p:extLst>
  </p:cSld>
  <p:clrMapOvr>
    <a:masterClrMapping/>
  </p:clrMapOvr>
  <p:transition spd="slow" advClick="0" advTm="4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272-6776-41B3-9BB1-9A30B0EE30DC}"/>
              </a:ext>
            </a:extLst>
          </p:cNvPr>
          <p:cNvSpPr>
            <a:spLocks noGrp="1"/>
          </p:cNvSpPr>
          <p:nvPr>
            <p:ph type="title"/>
          </p:nvPr>
        </p:nvSpPr>
        <p:spPr/>
        <p:txBody>
          <a:bodyPr/>
          <a:lstStyle/>
          <a:p>
            <a:r>
              <a:rPr lang="en-US" dirty="0"/>
              <a:t>Pain Management</a:t>
            </a:r>
          </a:p>
        </p:txBody>
      </p:sp>
      <p:sp>
        <p:nvSpPr>
          <p:cNvPr id="3" name="Content Placeholder 2">
            <a:extLst>
              <a:ext uri="{FF2B5EF4-FFF2-40B4-BE49-F238E27FC236}">
                <a16:creationId xmlns:a16="http://schemas.microsoft.com/office/drawing/2014/main" id="{86F071A2-3A49-4943-8F0D-2873A73B5668}"/>
              </a:ext>
            </a:extLst>
          </p:cNvPr>
          <p:cNvSpPr>
            <a:spLocks noGrp="1"/>
          </p:cNvSpPr>
          <p:nvPr>
            <p:ph idx="1"/>
          </p:nvPr>
        </p:nvSpPr>
        <p:spPr/>
        <p:txBody>
          <a:bodyPr/>
          <a:lstStyle/>
          <a:p>
            <a:r>
              <a:rPr lang="en-US" dirty="0"/>
              <a:t>Orlando Health uses 0–10 rating scale to measure pain. No pain is “0.” A “10” means that you have the worst possible pain. Your nurse will ask you for your pain goal. This number represents the pain level at which you will be able to comfortably get out of bed and do physical therapy.</a:t>
            </a:r>
          </a:p>
          <a:p>
            <a:endParaRPr lang="en-US" dirty="0"/>
          </a:p>
          <a:p>
            <a:endParaRPr lang="en-US" dirty="0"/>
          </a:p>
          <a:p>
            <a:endParaRPr lang="en-US" dirty="0"/>
          </a:p>
          <a:p>
            <a:endParaRPr lang="en-US" dirty="0"/>
          </a:p>
          <a:p>
            <a:endParaRPr lang="en-US" dirty="0"/>
          </a:p>
          <a:p>
            <a:endParaRPr lang="en-US" dirty="0"/>
          </a:p>
          <a:p>
            <a:r>
              <a:rPr lang="en-US" dirty="0"/>
              <a:t>If a PCA (patient-controlled analgesia) is ordered for you, be aware that only you, the patient, are allowed to press the button for medication. If this does not reduce your pain, let your nurse know.</a:t>
            </a:r>
          </a:p>
          <a:p>
            <a:endParaRPr lang="en-US" dirty="0"/>
          </a:p>
          <a:p>
            <a:endParaRPr lang="en-US" dirty="0"/>
          </a:p>
        </p:txBody>
      </p:sp>
      <p:pic>
        <p:nvPicPr>
          <p:cNvPr id="4" name="Picture 3">
            <a:extLst>
              <a:ext uri="{FF2B5EF4-FFF2-40B4-BE49-F238E27FC236}">
                <a16:creationId xmlns:a16="http://schemas.microsoft.com/office/drawing/2014/main" id="{83F291F1-6C9E-4949-939B-24D729236811}"/>
              </a:ext>
            </a:extLst>
          </p:cNvPr>
          <p:cNvPicPr>
            <a:picLocks noChangeAspect="1"/>
          </p:cNvPicPr>
          <p:nvPr/>
        </p:nvPicPr>
        <p:blipFill>
          <a:blip r:embed="rId4"/>
          <a:stretch>
            <a:fillRect/>
          </a:stretch>
        </p:blipFill>
        <p:spPr>
          <a:xfrm>
            <a:off x="5047397" y="2667000"/>
            <a:ext cx="2097206" cy="2414225"/>
          </a:xfrm>
          <a:prstGeom prst="rect">
            <a:avLst/>
          </a:prstGeom>
        </p:spPr>
      </p:pic>
      <p:pic>
        <p:nvPicPr>
          <p:cNvPr id="5" name="Slide 19">
            <a:hlinkClick r:id="" action="ppaction://media"/>
            <a:extLst>
              <a:ext uri="{FF2B5EF4-FFF2-40B4-BE49-F238E27FC236}">
                <a16:creationId xmlns:a16="http://schemas.microsoft.com/office/drawing/2014/main" id="{E388BE3C-946F-4866-93E6-92CEB1C62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3477908360"/>
      </p:ext>
    </p:extLst>
  </p:cSld>
  <p:clrMapOvr>
    <a:masterClrMapping/>
  </p:clrMapOvr>
  <p:transition spd="slow" advClick="0" advTm="1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ED92-43AE-4683-A855-1C735D615DBA}"/>
              </a:ext>
            </a:extLst>
          </p:cNvPr>
          <p:cNvSpPr>
            <a:spLocks noGrp="1"/>
          </p:cNvSpPr>
          <p:nvPr>
            <p:ph type="title"/>
          </p:nvPr>
        </p:nvSpPr>
        <p:spPr/>
        <p:txBody>
          <a:bodyPr/>
          <a:lstStyle/>
          <a:p>
            <a:r>
              <a:rPr lang="en-US" dirty="0"/>
              <a:t>Pain Management (continued)</a:t>
            </a:r>
          </a:p>
        </p:txBody>
      </p:sp>
      <p:sp>
        <p:nvSpPr>
          <p:cNvPr id="3" name="Content Placeholder 2">
            <a:extLst>
              <a:ext uri="{FF2B5EF4-FFF2-40B4-BE49-F238E27FC236}">
                <a16:creationId xmlns:a16="http://schemas.microsoft.com/office/drawing/2014/main" id="{34266C23-71DD-4285-BEBC-351D05928804}"/>
              </a:ext>
            </a:extLst>
          </p:cNvPr>
          <p:cNvSpPr>
            <a:spLocks noGrp="1"/>
          </p:cNvSpPr>
          <p:nvPr>
            <p:ph idx="1"/>
          </p:nvPr>
        </p:nvSpPr>
        <p:spPr/>
        <p:txBody>
          <a:bodyPr/>
          <a:lstStyle/>
          <a:p>
            <a:r>
              <a:rPr lang="en-US" dirty="0"/>
              <a:t>You should expect to experience some pain after the surgery.  The chronic pain you were experiencing before the surgery should be improved, but now we have to help you manage your surgical pain, which will improve with time.</a:t>
            </a:r>
          </a:p>
          <a:p>
            <a:endParaRPr lang="en-US" dirty="0"/>
          </a:p>
          <a:p>
            <a:r>
              <a:rPr lang="en-US" dirty="0"/>
              <a:t>Please follow these guidelines to have a better pain management experience: </a:t>
            </a:r>
          </a:p>
          <a:p>
            <a:pPr lvl="1"/>
            <a:r>
              <a:rPr lang="en-US" dirty="0"/>
              <a:t>Communicate to your nurse your pain experience.  This will help the nurse understand  your pain management needs better. </a:t>
            </a:r>
          </a:p>
          <a:p>
            <a:pPr lvl="1"/>
            <a:r>
              <a:rPr lang="en-US" dirty="0"/>
              <a:t>Don’t wait until your pain is unbearable, let the nurse know that you are having pain.  </a:t>
            </a:r>
          </a:p>
          <a:p>
            <a:pPr lvl="1"/>
            <a:r>
              <a:rPr lang="en-US" dirty="0"/>
              <a:t>Change positions frequently, this helps reduce pain from stiffness. </a:t>
            </a:r>
          </a:p>
          <a:p>
            <a:pPr lvl="1"/>
            <a:r>
              <a:rPr lang="en-US" dirty="0"/>
              <a:t>Participate in your physical therapy.  Working with the therapy team can reduce spasms and soreness. </a:t>
            </a:r>
          </a:p>
          <a:p>
            <a:pPr lvl="1"/>
            <a:r>
              <a:rPr lang="en-US" dirty="0"/>
              <a:t>Use cold therapy as instructed. </a:t>
            </a:r>
          </a:p>
          <a:p>
            <a:pPr lvl="1"/>
            <a:r>
              <a:rPr lang="en-US" dirty="0"/>
              <a:t>Get out of bed with help and be as active as possible.</a:t>
            </a:r>
            <a:br>
              <a:rPr lang="en-US" dirty="0"/>
            </a:br>
            <a:endParaRPr lang="en-US" dirty="0"/>
          </a:p>
          <a:p>
            <a:endParaRPr lang="en-US" dirty="0"/>
          </a:p>
        </p:txBody>
      </p:sp>
      <p:pic>
        <p:nvPicPr>
          <p:cNvPr id="4" name="Slide 20">
            <a:hlinkClick r:id="" action="ppaction://media"/>
            <a:extLst>
              <a:ext uri="{FF2B5EF4-FFF2-40B4-BE49-F238E27FC236}">
                <a16:creationId xmlns:a16="http://schemas.microsoft.com/office/drawing/2014/main" id="{00701385-5C69-4DFE-8399-8E4221CF6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4076465170"/>
      </p:ext>
    </p:extLst>
  </p:cSld>
  <p:clrMapOvr>
    <a:masterClrMapping/>
  </p:clrMapOvr>
  <p:transition spd="slow" advClick="0" advTm="1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45E18-3746-7A42-8B12-99FB90FAA801}"/>
              </a:ext>
            </a:extLst>
          </p:cNvPr>
          <p:cNvSpPr>
            <a:spLocks noGrp="1"/>
          </p:cNvSpPr>
          <p:nvPr>
            <p:ph type="ctrTitle" sz="quarter"/>
          </p:nvPr>
        </p:nvSpPr>
        <p:spPr/>
        <p:txBody>
          <a:bodyPr/>
          <a:lstStyle/>
          <a:p>
            <a:r>
              <a:rPr lang="en-US" dirty="0"/>
              <a:t>After Surgery Plan</a:t>
            </a:r>
          </a:p>
        </p:txBody>
      </p:sp>
    </p:spTree>
    <p:extLst>
      <p:ext uri="{BB962C8B-B14F-4D97-AF65-F5344CB8AC3E}">
        <p14:creationId xmlns:p14="http://schemas.microsoft.com/office/powerpoint/2010/main" val="3953390748"/>
      </p:ext>
    </p:extLst>
  </p:cSld>
  <p:clrMapOvr>
    <a:masterClrMapping/>
  </p:clrMapOvr>
  <p:transition spd="slow" advClick="0" advTm="4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E8C80C-2E4C-7A4F-9802-EAAD5CA249BC}"/>
              </a:ext>
            </a:extLst>
          </p:cNvPr>
          <p:cNvSpPr>
            <a:spLocks noGrp="1"/>
          </p:cNvSpPr>
          <p:nvPr>
            <p:ph type="title"/>
          </p:nvPr>
        </p:nvSpPr>
        <p:spPr/>
        <p:txBody>
          <a:bodyPr/>
          <a:lstStyle/>
          <a:p>
            <a:r>
              <a:rPr lang="en-US" dirty="0"/>
              <a:t>After Surgery: Day 0</a:t>
            </a:r>
          </a:p>
        </p:txBody>
      </p:sp>
      <p:sp>
        <p:nvSpPr>
          <p:cNvPr id="5" name="Content Placeholder 4">
            <a:extLst>
              <a:ext uri="{FF2B5EF4-FFF2-40B4-BE49-F238E27FC236}">
                <a16:creationId xmlns:a16="http://schemas.microsoft.com/office/drawing/2014/main" id="{1D61FF10-68EF-DB4C-BAEF-8997AA17FB62}"/>
              </a:ext>
            </a:extLst>
          </p:cNvPr>
          <p:cNvSpPr>
            <a:spLocks noGrp="1"/>
          </p:cNvSpPr>
          <p:nvPr>
            <p:ph idx="1"/>
          </p:nvPr>
        </p:nvSpPr>
        <p:spPr/>
        <p:txBody>
          <a:bodyPr/>
          <a:lstStyle/>
          <a:p>
            <a:r>
              <a:rPr lang="en-US" dirty="0"/>
              <a:t>Arrival to your room and walk from stretcher to bed, if able. Up to restroom and possibly chair, with nursing staff as needed.</a:t>
            </a:r>
          </a:p>
          <a:p>
            <a:pPr marL="0" indent="0">
              <a:buNone/>
            </a:pPr>
            <a:endParaRPr lang="en-US" dirty="0"/>
          </a:p>
          <a:p>
            <a:r>
              <a:rPr lang="en-US" dirty="0"/>
              <a:t> Vital signs, pain control, and begin breathing exercises.</a:t>
            </a:r>
          </a:p>
          <a:p>
            <a:pPr marL="0" indent="0">
              <a:buNone/>
            </a:pPr>
            <a:endParaRPr lang="en-US" dirty="0"/>
          </a:p>
          <a:p>
            <a:r>
              <a:rPr lang="en-US" dirty="0"/>
              <a:t>Up and out of bed walking frequently (If possible).</a:t>
            </a:r>
          </a:p>
          <a:p>
            <a:pPr marL="0" indent="0">
              <a:buNone/>
            </a:pPr>
            <a:endParaRPr lang="en-US" dirty="0"/>
          </a:p>
          <a:p>
            <a:r>
              <a:rPr lang="en-US" dirty="0"/>
              <a:t>Clear liquid diet as tolerated, advance to soft diet if possible.</a:t>
            </a:r>
          </a:p>
          <a:p>
            <a:pPr marL="0" indent="0">
              <a:buNone/>
            </a:pPr>
            <a:endParaRPr lang="en-US" dirty="0"/>
          </a:p>
          <a:p>
            <a:r>
              <a:rPr lang="en-US" dirty="0"/>
              <a:t>Possible visit from Physical or Occupational Therapy for evaluation</a:t>
            </a:r>
          </a:p>
          <a:p>
            <a:pPr marL="0" indent="0">
              <a:buNone/>
            </a:pPr>
            <a:endParaRPr lang="en-US" dirty="0"/>
          </a:p>
          <a:p>
            <a:r>
              <a:rPr lang="en-US" dirty="0"/>
              <a:t>Your nurse will show you how to use the incentive spirometer. This helps prevent pneumonia and reduce fatigue. Try to use this 10 times each hour while you are awake.</a:t>
            </a:r>
          </a:p>
          <a:p>
            <a:endParaRPr lang="en-US" dirty="0"/>
          </a:p>
        </p:txBody>
      </p:sp>
      <p:pic>
        <p:nvPicPr>
          <p:cNvPr id="2" name="Slide 22">
            <a:hlinkClick r:id="" action="ppaction://media"/>
            <a:extLst>
              <a:ext uri="{FF2B5EF4-FFF2-40B4-BE49-F238E27FC236}">
                <a16:creationId xmlns:a16="http://schemas.microsoft.com/office/drawing/2014/main" id="{51918494-B964-45AF-A769-202DB7504A22}"/>
              </a:ext>
            </a:extLst>
          </p:cNvPr>
          <p:cNvPicPr>
            <a:picLocks noChangeAspect="1"/>
          </p:cNvPicPr>
          <p:nvPr>
            <a:audioFile r:link="rId1"/>
            <p:extLst>
              <p:ext uri="{DAA4B4D4-6D71-4841-9C94-3DE7FCFB9230}">
                <p14:media xmlns:p14="http://schemas.microsoft.com/office/powerpoint/2010/main" r:embed="rId2">
                  <p14:trim end="37641.2834"/>
                </p14:media>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1553991101"/>
      </p:ext>
    </p:extLst>
  </p:cSld>
  <p:clrMapOvr>
    <a:masterClrMapping/>
  </p:clrMapOvr>
  <p:transition spd="slow" advClick="0" advTm="1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409C4-5B76-4FEE-B43D-9B8FE2B81DD9}"/>
              </a:ext>
            </a:extLst>
          </p:cNvPr>
          <p:cNvSpPr>
            <a:spLocks noGrp="1"/>
          </p:cNvSpPr>
          <p:nvPr>
            <p:ph type="title"/>
          </p:nvPr>
        </p:nvSpPr>
        <p:spPr/>
        <p:txBody>
          <a:bodyPr/>
          <a:lstStyle/>
          <a:p>
            <a:r>
              <a:rPr lang="en-US" dirty="0"/>
              <a:t>After Surgery: Day 1</a:t>
            </a:r>
          </a:p>
        </p:txBody>
      </p:sp>
      <p:sp>
        <p:nvSpPr>
          <p:cNvPr id="3" name="Content Placeholder 2">
            <a:extLst>
              <a:ext uri="{FF2B5EF4-FFF2-40B4-BE49-F238E27FC236}">
                <a16:creationId xmlns:a16="http://schemas.microsoft.com/office/drawing/2014/main" id="{110EA099-0298-48F2-B7E7-5D497563AB07}"/>
              </a:ext>
            </a:extLst>
          </p:cNvPr>
          <p:cNvSpPr>
            <a:spLocks noGrp="1"/>
          </p:cNvSpPr>
          <p:nvPr>
            <p:ph idx="1"/>
          </p:nvPr>
        </p:nvSpPr>
        <p:spPr/>
        <p:txBody>
          <a:bodyPr/>
          <a:lstStyle/>
          <a:p>
            <a:r>
              <a:rPr lang="en-US" dirty="0"/>
              <a:t>Advance Diet</a:t>
            </a:r>
          </a:p>
          <a:p>
            <a:pPr marL="0" indent="0">
              <a:buNone/>
            </a:pPr>
            <a:r>
              <a:rPr lang="en-US" dirty="0"/>
              <a:t>	</a:t>
            </a:r>
          </a:p>
          <a:p>
            <a:r>
              <a:rPr lang="en-US" dirty="0"/>
              <a:t>Continue pain control and breathing exercises.</a:t>
            </a:r>
          </a:p>
          <a:p>
            <a:pPr marL="0" indent="0">
              <a:buNone/>
            </a:pPr>
            <a:endParaRPr lang="en-US" dirty="0"/>
          </a:p>
          <a:p>
            <a:r>
              <a:rPr lang="en-US" dirty="0"/>
              <a:t>Up and out of bed walking frequently, working with one of our therapists if ordered.</a:t>
            </a:r>
          </a:p>
          <a:p>
            <a:pPr marL="0" indent="0">
              <a:buNone/>
            </a:pPr>
            <a:endParaRPr lang="en-US" dirty="0"/>
          </a:p>
          <a:p>
            <a:r>
              <a:rPr lang="en-US" dirty="0"/>
              <a:t>If a urinary catheter, drain, or pain pump is in place these may be removed today.</a:t>
            </a:r>
          </a:p>
          <a:p>
            <a:pPr marL="0" indent="0">
              <a:buNone/>
            </a:pPr>
            <a:endParaRPr lang="en-US" dirty="0"/>
          </a:p>
          <a:p>
            <a:r>
              <a:rPr lang="en-US" dirty="0"/>
              <a:t>If ordered a Care Coordinator will visit you and help you start planning for discharge.</a:t>
            </a:r>
          </a:p>
          <a:p>
            <a:pPr marL="0" indent="0">
              <a:buNone/>
            </a:pPr>
            <a:endParaRPr lang="en-US" dirty="0"/>
          </a:p>
          <a:p>
            <a:r>
              <a:rPr lang="en-US" dirty="0"/>
              <a:t>Depending on the type of surgery and how you have progressed, you may be going home today.</a:t>
            </a:r>
          </a:p>
        </p:txBody>
      </p:sp>
      <p:pic>
        <p:nvPicPr>
          <p:cNvPr id="4" name="Slide 23">
            <a:hlinkClick r:id="" action="ppaction://media"/>
            <a:extLst>
              <a:ext uri="{FF2B5EF4-FFF2-40B4-BE49-F238E27FC236}">
                <a16:creationId xmlns:a16="http://schemas.microsoft.com/office/drawing/2014/main" id="{853C7D55-CD04-4129-9F27-589319D2DF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3384" y="5968786"/>
            <a:ext cx="609600" cy="609600"/>
          </a:xfrm>
          <a:prstGeom prst="rect">
            <a:avLst/>
          </a:prstGeom>
        </p:spPr>
      </p:pic>
    </p:spTree>
    <p:extLst>
      <p:ext uri="{BB962C8B-B14F-4D97-AF65-F5344CB8AC3E}">
        <p14:creationId xmlns:p14="http://schemas.microsoft.com/office/powerpoint/2010/main" val="4186877638"/>
      </p:ext>
    </p:extLst>
  </p:cSld>
  <p:clrMapOvr>
    <a:masterClrMapping/>
  </p:clrMapOvr>
  <p:transition spd="slow" advClick="0" advTm="1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20EA-4403-4E9A-809C-EA9AD86F9948}"/>
              </a:ext>
            </a:extLst>
          </p:cNvPr>
          <p:cNvSpPr>
            <a:spLocks noGrp="1"/>
          </p:cNvSpPr>
          <p:nvPr>
            <p:ph type="title"/>
          </p:nvPr>
        </p:nvSpPr>
        <p:spPr/>
        <p:txBody>
          <a:bodyPr/>
          <a:lstStyle/>
          <a:p>
            <a:r>
              <a:rPr lang="en-US" dirty="0"/>
              <a:t>After Surgery: Day 2</a:t>
            </a:r>
          </a:p>
        </p:txBody>
      </p:sp>
      <p:sp>
        <p:nvSpPr>
          <p:cNvPr id="3" name="Content Placeholder 2">
            <a:extLst>
              <a:ext uri="{FF2B5EF4-FFF2-40B4-BE49-F238E27FC236}">
                <a16:creationId xmlns:a16="http://schemas.microsoft.com/office/drawing/2014/main" id="{499ED142-62BE-4E3E-B934-82CA205FDA71}"/>
              </a:ext>
            </a:extLst>
          </p:cNvPr>
          <p:cNvSpPr>
            <a:spLocks noGrp="1"/>
          </p:cNvSpPr>
          <p:nvPr>
            <p:ph idx="1"/>
          </p:nvPr>
        </p:nvSpPr>
        <p:spPr/>
        <p:txBody>
          <a:bodyPr/>
          <a:lstStyle/>
          <a:p>
            <a:r>
              <a:rPr lang="en-US" dirty="0"/>
              <a:t>Physical therapy and/or occupational therapy will continue to see you</a:t>
            </a:r>
          </a:p>
          <a:p>
            <a:pPr marL="0" indent="0">
              <a:buNone/>
            </a:pPr>
            <a:endParaRPr lang="en-US" dirty="0"/>
          </a:p>
          <a:p>
            <a:r>
              <a:rPr lang="en-US" dirty="0"/>
              <a:t>If you still have a catheter, it will be taken out today</a:t>
            </a:r>
          </a:p>
          <a:p>
            <a:pPr marL="0" indent="0">
              <a:buNone/>
            </a:pPr>
            <a:endParaRPr lang="en-US" dirty="0"/>
          </a:p>
          <a:p>
            <a:r>
              <a:rPr lang="en-US" dirty="0"/>
              <a:t>You will be doing increased amounts of activity, primarily walking</a:t>
            </a:r>
          </a:p>
          <a:p>
            <a:pPr marL="0" indent="0">
              <a:buNone/>
            </a:pPr>
            <a:endParaRPr lang="en-US" dirty="0"/>
          </a:p>
          <a:p>
            <a:r>
              <a:rPr lang="en-US" dirty="0"/>
              <a:t>If you have a drain, it may also be taken out</a:t>
            </a:r>
          </a:p>
          <a:p>
            <a:pPr marL="0" indent="0">
              <a:buNone/>
            </a:pPr>
            <a:endParaRPr lang="en-US" dirty="0"/>
          </a:p>
          <a:p>
            <a:r>
              <a:rPr lang="en-US" dirty="0"/>
              <a:t>Your dressing may be changed</a:t>
            </a:r>
          </a:p>
          <a:p>
            <a:pPr marL="0" indent="0">
              <a:buNone/>
            </a:pPr>
            <a:endParaRPr lang="en-US" dirty="0"/>
          </a:p>
          <a:p>
            <a:r>
              <a:rPr lang="en-US" dirty="0"/>
              <a:t>Our goal is to discharge you home today by noon </a:t>
            </a:r>
          </a:p>
          <a:p>
            <a:endParaRPr lang="en-US" dirty="0"/>
          </a:p>
        </p:txBody>
      </p:sp>
      <p:pic>
        <p:nvPicPr>
          <p:cNvPr id="4" name="Slide 24">
            <a:hlinkClick r:id="" action="ppaction://media"/>
            <a:extLst>
              <a:ext uri="{FF2B5EF4-FFF2-40B4-BE49-F238E27FC236}">
                <a16:creationId xmlns:a16="http://schemas.microsoft.com/office/drawing/2014/main" id="{A11AF19E-4350-49F9-9888-8A314E0704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3434736320"/>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4909-4A76-4082-8496-657F160D5513}"/>
              </a:ext>
            </a:extLst>
          </p:cNvPr>
          <p:cNvSpPr>
            <a:spLocks noGrp="1"/>
          </p:cNvSpPr>
          <p:nvPr>
            <p:ph type="title"/>
          </p:nvPr>
        </p:nvSpPr>
        <p:spPr/>
        <p:txBody>
          <a:bodyPr/>
          <a:lstStyle/>
          <a:p>
            <a:r>
              <a:rPr lang="en-US" dirty="0"/>
              <a:t>Discharge Home</a:t>
            </a:r>
          </a:p>
        </p:txBody>
      </p:sp>
      <p:sp>
        <p:nvSpPr>
          <p:cNvPr id="3" name="Content Placeholder 2">
            <a:extLst>
              <a:ext uri="{FF2B5EF4-FFF2-40B4-BE49-F238E27FC236}">
                <a16:creationId xmlns:a16="http://schemas.microsoft.com/office/drawing/2014/main" id="{4D7CC74C-C58B-4604-9754-AFB712B7F823}"/>
              </a:ext>
            </a:extLst>
          </p:cNvPr>
          <p:cNvSpPr>
            <a:spLocks noGrp="1"/>
          </p:cNvSpPr>
          <p:nvPr>
            <p:ph idx="1"/>
          </p:nvPr>
        </p:nvSpPr>
        <p:spPr/>
        <p:txBody>
          <a:bodyPr/>
          <a:lstStyle/>
          <a:p>
            <a:r>
              <a:rPr lang="en-US" dirty="0"/>
              <a:t>All surgery has a risk of side effects that you should monitor for as you go home</a:t>
            </a:r>
          </a:p>
          <a:p>
            <a:pPr lvl="1"/>
            <a:r>
              <a:rPr lang="en-US" b="1" dirty="0"/>
              <a:t>Constipation</a:t>
            </a:r>
            <a:r>
              <a:rPr lang="en-US" dirty="0"/>
              <a:t> can be a side effect of anesthesia and the pain medications you will be taking. Increased water intake, increased mobility, and the addition of a stool softener should help keep things moving. </a:t>
            </a:r>
          </a:p>
          <a:p>
            <a:pPr lvl="1"/>
            <a:r>
              <a:rPr lang="en-US" b="1" dirty="0"/>
              <a:t>Sore throat</a:t>
            </a:r>
            <a:r>
              <a:rPr lang="en-US" dirty="0"/>
              <a:t> and some difficulty swallowing are very common side effects of the anterior neck surgeries but can occur with any surgery. Progress to solid foods slowly and use throat lozenges to reduce discomfort. </a:t>
            </a:r>
          </a:p>
          <a:p>
            <a:pPr lvl="1"/>
            <a:r>
              <a:rPr lang="en-US" b="1" dirty="0"/>
              <a:t>Pain is an unavoidable</a:t>
            </a:r>
            <a:r>
              <a:rPr lang="en-US" dirty="0"/>
              <a:t> side effect of all surgeries. Proper use of pain medication, cold therapy, and frequent mobility will help keep your pain level manageable. </a:t>
            </a:r>
          </a:p>
          <a:p>
            <a:pPr lvl="1"/>
            <a:r>
              <a:rPr lang="en-US" b="1" dirty="0"/>
              <a:t>Stress and anxiety</a:t>
            </a:r>
            <a:r>
              <a:rPr lang="en-US" dirty="0"/>
              <a:t> are frequently felt by patients both before and after surgery. Having realistic goals and keeping a positive outlook can help keep these manageable. The hospital also has a team of patient/family counselors and spiritual care representatives to help you cope with these feelings.</a:t>
            </a:r>
          </a:p>
          <a:p>
            <a:endParaRPr lang="en-US" dirty="0"/>
          </a:p>
        </p:txBody>
      </p:sp>
      <p:pic>
        <p:nvPicPr>
          <p:cNvPr id="4" name="Slide 25">
            <a:hlinkClick r:id="" action="ppaction://media"/>
            <a:extLst>
              <a:ext uri="{FF2B5EF4-FFF2-40B4-BE49-F238E27FC236}">
                <a16:creationId xmlns:a16="http://schemas.microsoft.com/office/drawing/2014/main" id="{1D22CC94-BE3B-47AC-88A3-34A77E15C546}"/>
              </a:ext>
            </a:extLst>
          </p:cNvPr>
          <p:cNvPicPr>
            <a:picLocks noChangeAspect="1"/>
          </p:cNvPicPr>
          <p:nvPr>
            <a:audioFile r:link="rId1"/>
            <p:extLst>
              <p:ext uri="{DAA4B4D4-6D71-4841-9C94-3DE7FCFB9230}">
                <p14:media xmlns:p14="http://schemas.microsoft.com/office/powerpoint/2010/main" r:embed="rId2">
                  <p14:trim end="22418.9614"/>
                </p14:media>
              </p:ext>
            </p:extLst>
          </p:nvPr>
        </p:nvPicPr>
        <p:blipFill>
          <a:blip r:embed="rId4"/>
          <a:stretch>
            <a:fillRect/>
          </a:stretch>
        </p:blipFill>
        <p:spPr>
          <a:xfrm>
            <a:off x="11001829" y="5967554"/>
            <a:ext cx="609600" cy="609600"/>
          </a:xfrm>
          <a:prstGeom prst="rect">
            <a:avLst/>
          </a:prstGeom>
        </p:spPr>
      </p:pic>
    </p:spTree>
    <p:extLst>
      <p:ext uri="{BB962C8B-B14F-4D97-AF65-F5344CB8AC3E}">
        <p14:creationId xmlns:p14="http://schemas.microsoft.com/office/powerpoint/2010/main" val="3088143330"/>
      </p:ext>
    </p:extLst>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C857-0189-4165-B899-68E62BC7054A}"/>
              </a:ext>
            </a:extLst>
          </p:cNvPr>
          <p:cNvSpPr>
            <a:spLocks noGrp="1"/>
          </p:cNvSpPr>
          <p:nvPr>
            <p:ph type="title"/>
          </p:nvPr>
        </p:nvSpPr>
        <p:spPr/>
        <p:txBody>
          <a:bodyPr/>
          <a:lstStyle/>
          <a:p>
            <a:r>
              <a:rPr lang="en-US" dirty="0"/>
              <a:t>Discharge Home </a:t>
            </a:r>
            <a:r>
              <a:rPr lang="en-US" sz="2000" dirty="0"/>
              <a:t>(Continued)</a:t>
            </a:r>
          </a:p>
        </p:txBody>
      </p:sp>
      <p:sp>
        <p:nvSpPr>
          <p:cNvPr id="3" name="Content Placeholder 2">
            <a:extLst>
              <a:ext uri="{FF2B5EF4-FFF2-40B4-BE49-F238E27FC236}">
                <a16:creationId xmlns:a16="http://schemas.microsoft.com/office/drawing/2014/main" id="{295A9451-681B-4972-A44C-D383148DF13E}"/>
              </a:ext>
            </a:extLst>
          </p:cNvPr>
          <p:cNvSpPr>
            <a:spLocks noGrp="1"/>
          </p:cNvSpPr>
          <p:nvPr>
            <p:ph idx="1"/>
          </p:nvPr>
        </p:nvSpPr>
        <p:spPr/>
        <p:txBody>
          <a:bodyPr/>
          <a:lstStyle/>
          <a:p>
            <a:r>
              <a:rPr lang="en-US" dirty="0"/>
              <a:t>Incision Care and Hygiene</a:t>
            </a:r>
          </a:p>
          <a:p>
            <a:pPr lvl="1"/>
            <a:r>
              <a:rPr lang="en-US" dirty="0"/>
              <a:t>Watch for redness, swelling, and drainage from your incision. Make sure you are changing your dressing per your surgeon's instructions.</a:t>
            </a:r>
          </a:p>
          <a:p>
            <a:pPr lvl="1"/>
            <a:r>
              <a:rPr lang="en-US" dirty="0"/>
              <a:t>If you have </a:t>
            </a:r>
            <a:r>
              <a:rPr lang="en-US" dirty="0" err="1"/>
              <a:t>steri</a:t>
            </a:r>
            <a:r>
              <a:rPr lang="en-US" dirty="0"/>
              <a:t>-strips (small surgical tapes), do not remove them, they will begin to fall off on their own. You do not need to replace them.</a:t>
            </a:r>
          </a:p>
          <a:p>
            <a:pPr lvl="1"/>
            <a:r>
              <a:rPr lang="en-US" dirty="0"/>
              <a:t>If you are sent home with a drain still in place, we will teach you how to maintain it until your follow up. </a:t>
            </a:r>
          </a:p>
          <a:p>
            <a:pPr lvl="1"/>
            <a:r>
              <a:rPr lang="en-US" dirty="0"/>
              <a:t>If you have stitches or staples, they will be removed by your surgeon when you follow up in 10 – 14 days.</a:t>
            </a:r>
          </a:p>
          <a:p>
            <a:pPr lvl="1"/>
            <a:r>
              <a:rPr lang="en-US" dirty="0"/>
              <a:t>Do not take a bath, swim or in any way submerge your incision site until cleared by your surgeon.</a:t>
            </a:r>
          </a:p>
          <a:p>
            <a:pPr lvl="1"/>
            <a:r>
              <a:rPr lang="en-US" dirty="0"/>
              <a:t>Items like walkers and/or shower chairs should be used, if necessary, to safely shower once your surgeon has cleared you to shower.</a:t>
            </a:r>
          </a:p>
          <a:p>
            <a:endParaRPr lang="en-US" dirty="0"/>
          </a:p>
        </p:txBody>
      </p:sp>
      <p:pic>
        <p:nvPicPr>
          <p:cNvPr id="4" name="Slide 26">
            <a:hlinkClick r:id="" action="ppaction://media"/>
            <a:extLst>
              <a:ext uri="{FF2B5EF4-FFF2-40B4-BE49-F238E27FC236}">
                <a16:creationId xmlns:a16="http://schemas.microsoft.com/office/drawing/2014/main" id="{BB5D0319-DA97-41C4-9FB9-6E8C9FF517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3088202841"/>
      </p:ext>
    </p:extLst>
  </p:cSld>
  <p:clrMapOvr>
    <a:masterClrMapping/>
  </p:clrMapOvr>
  <p:transition spd="slow" advClick="0" advTm="1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421285-7C2A-42D2-93DE-3663D4B2D883}"/>
              </a:ext>
            </a:extLst>
          </p:cNvPr>
          <p:cNvPicPr>
            <a:picLocks noGrp="1" noChangeAspect="1"/>
          </p:cNvPicPr>
          <p:nvPr>
            <p:ph idx="1"/>
          </p:nvPr>
        </p:nvPicPr>
        <p:blipFill>
          <a:blip r:embed="rId4"/>
          <a:stretch>
            <a:fillRect/>
          </a:stretch>
        </p:blipFill>
        <p:spPr>
          <a:xfrm>
            <a:off x="685800" y="761999"/>
            <a:ext cx="10820400" cy="3276599"/>
          </a:xfrm>
          <a:prstGeom prst="rect">
            <a:avLst/>
          </a:prstGeom>
        </p:spPr>
      </p:pic>
      <p:pic>
        <p:nvPicPr>
          <p:cNvPr id="5" name="Picture 4">
            <a:extLst>
              <a:ext uri="{FF2B5EF4-FFF2-40B4-BE49-F238E27FC236}">
                <a16:creationId xmlns:a16="http://schemas.microsoft.com/office/drawing/2014/main" id="{BB4B45CD-29EF-4233-957D-C7F268C5B2C7}"/>
              </a:ext>
            </a:extLst>
          </p:cNvPr>
          <p:cNvPicPr>
            <a:picLocks noChangeAspect="1"/>
          </p:cNvPicPr>
          <p:nvPr/>
        </p:nvPicPr>
        <p:blipFill>
          <a:blip r:embed="rId5"/>
          <a:stretch>
            <a:fillRect/>
          </a:stretch>
        </p:blipFill>
        <p:spPr>
          <a:xfrm>
            <a:off x="685800" y="4038599"/>
            <a:ext cx="10820400" cy="2442753"/>
          </a:xfrm>
          <a:prstGeom prst="rect">
            <a:avLst/>
          </a:prstGeom>
        </p:spPr>
      </p:pic>
      <p:pic>
        <p:nvPicPr>
          <p:cNvPr id="2" name="Slide 27">
            <a:hlinkClick r:id="" action="ppaction://media"/>
            <a:extLst>
              <a:ext uri="{FF2B5EF4-FFF2-40B4-BE49-F238E27FC236}">
                <a16:creationId xmlns:a16="http://schemas.microsoft.com/office/drawing/2014/main" id="{8E729BBD-458B-48B9-86DF-8A8A5BB47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600" y="6176552"/>
            <a:ext cx="609600" cy="609600"/>
          </a:xfrm>
          <a:prstGeom prst="rect">
            <a:avLst/>
          </a:prstGeom>
        </p:spPr>
      </p:pic>
    </p:spTree>
    <p:extLst>
      <p:ext uri="{BB962C8B-B14F-4D97-AF65-F5344CB8AC3E}">
        <p14:creationId xmlns:p14="http://schemas.microsoft.com/office/powerpoint/2010/main" val="3418931237"/>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750E8-7C1C-5D40-9502-E90E7BF4838F}"/>
              </a:ext>
            </a:extLst>
          </p:cNvPr>
          <p:cNvSpPr>
            <a:spLocks noGrp="1"/>
          </p:cNvSpPr>
          <p:nvPr>
            <p:ph type="ctrTitle" sz="quarter"/>
          </p:nvPr>
        </p:nvSpPr>
        <p:spPr/>
        <p:txBody>
          <a:bodyPr/>
          <a:lstStyle/>
          <a:p>
            <a:r>
              <a:rPr lang="en-US" dirty="0"/>
              <a:t>Therapy and Getting Moving</a:t>
            </a:r>
          </a:p>
        </p:txBody>
      </p:sp>
    </p:spTree>
    <p:extLst>
      <p:ext uri="{BB962C8B-B14F-4D97-AF65-F5344CB8AC3E}">
        <p14:creationId xmlns:p14="http://schemas.microsoft.com/office/powerpoint/2010/main" val="1501417342"/>
      </p:ext>
    </p:extLst>
  </p:cSld>
  <p:clrMapOvr>
    <a:masterClrMapping/>
  </p:clrMapOvr>
  <p:transition spd="slow" advClick="0" advTm="4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E9A0-949A-2A49-A76E-70615140B700}"/>
              </a:ext>
            </a:extLst>
          </p:cNvPr>
          <p:cNvSpPr>
            <a:spLocks noGrp="1"/>
          </p:cNvSpPr>
          <p:nvPr>
            <p:ph type="title"/>
          </p:nvPr>
        </p:nvSpPr>
        <p:spPr/>
        <p:txBody>
          <a:bodyPr/>
          <a:lstStyle/>
          <a:p>
            <a:r>
              <a:rPr lang="en-US" dirty="0"/>
              <a:t>Benefits of Spine Surgery</a:t>
            </a:r>
          </a:p>
        </p:txBody>
      </p:sp>
      <p:sp>
        <p:nvSpPr>
          <p:cNvPr id="3" name="Content Placeholder 2">
            <a:extLst>
              <a:ext uri="{FF2B5EF4-FFF2-40B4-BE49-F238E27FC236}">
                <a16:creationId xmlns:a16="http://schemas.microsoft.com/office/drawing/2014/main" id="{ABBF559F-1234-8D4E-992E-4CB9BDEAABD4}"/>
              </a:ext>
            </a:extLst>
          </p:cNvPr>
          <p:cNvSpPr>
            <a:spLocks noGrp="1"/>
          </p:cNvSpPr>
          <p:nvPr>
            <p:ph idx="1"/>
          </p:nvPr>
        </p:nvSpPr>
        <p:spPr/>
        <p:txBody>
          <a:bodyPr/>
          <a:lstStyle/>
          <a:p>
            <a:r>
              <a:rPr lang="en-US" dirty="0"/>
              <a:t>Reduces Pain</a:t>
            </a:r>
          </a:p>
          <a:p>
            <a:endParaRPr lang="en-US" dirty="0"/>
          </a:p>
          <a:p>
            <a:r>
              <a:rPr lang="en-US" dirty="0"/>
              <a:t>Decreases symptoms like tingling and or numbness</a:t>
            </a:r>
          </a:p>
          <a:p>
            <a:endParaRPr lang="en-US" dirty="0"/>
          </a:p>
          <a:p>
            <a:r>
              <a:rPr lang="en-US" dirty="0"/>
              <a:t>Improves strength</a:t>
            </a:r>
          </a:p>
          <a:p>
            <a:endParaRPr lang="en-US" dirty="0"/>
          </a:p>
          <a:p>
            <a:r>
              <a:rPr lang="en-US" dirty="0"/>
              <a:t>Improves quality of life by allowing you to do daily tasks and low-impact activities with greater comfort</a:t>
            </a:r>
          </a:p>
          <a:p>
            <a:endParaRPr lang="en-US" dirty="0"/>
          </a:p>
          <a:p>
            <a:r>
              <a:rPr lang="en-US" dirty="0"/>
              <a:t>Provides years of easier movement and greater mobility</a:t>
            </a:r>
          </a:p>
        </p:txBody>
      </p:sp>
      <p:pic>
        <p:nvPicPr>
          <p:cNvPr id="5" name="Slide 2">
            <a:hlinkClick r:id="" action="ppaction://media"/>
            <a:extLst>
              <a:ext uri="{FF2B5EF4-FFF2-40B4-BE49-F238E27FC236}">
                <a16:creationId xmlns:a16="http://schemas.microsoft.com/office/drawing/2014/main" id="{45535D2E-8153-44BD-98C3-C8616D0DE7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712580"/>
            <a:ext cx="609600" cy="609600"/>
          </a:xfrm>
          <a:prstGeom prst="rect">
            <a:avLst/>
          </a:prstGeom>
        </p:spPr>
      </p:pic>
    </p:spTree>
    <p:extLst>
      <p:ext uri="{BB962C8B-B14F-4D97-AF65-F5344CB8AC3E}">
        <p14:creationId xmlns:p14="http://schemas.microsoft.com/office/powerpoint/2010/main" val="1236716259"/>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D5BC7F-CD02-9D4A-A647-4B18E31F89A8}"/>
              </a:ext>
            </a:extLst>
          </p:cNvPr>
          <p:cNvSpPr>
            <a:spLocks noGrp="1"/>
          </p:cNvSpPr>
          <p:nvPr>
            <p:ph type="title"/>
          </p:nvPr>
        </p:nvSpPr>
        <p:spPr/>
        <p:txBody>
          <a:bodyPr/>
          <a:lstStyle/>
          <a:p>
            <a:r>
              <a:rPr lang="en-US" dirty="0"/>
              <a:t>Physical Therapy</a:t>
            </a:r>
          </a:p>
        </p:txBody>
      </p:sp>
      <p:sp>
        <p:nvSpPr>
          <p:cNvPr id="5" name="Content Placeholder 4">
            <a:extLst>
              <a:ext uri="{FF2B5EF4-FFF2-40B4-BE49-F238E27FC236}">
                <a16:creationId xmlns:a16="http://schemas.microsoft.com/office/drawing/2014/main" id="{FAA91754-0956-EA4B-9878-586BA99FE5DB}"/>
              </a:ext>
            </a:extLst>
          </p:cNvPr>
          <p:cNvSpPr>
            <a:spLocks noGrp="1"/>
          </p:cNvSpPr>
          <p:nvPr>
            <p:ph idx="1"/>
          </p:nvPr>
        </p:nvSpPr>
        <p:spPr/>
        <p:txBody>
          <a:bodyPr/>
          <a:lstStyle/>
          <a:p>
            <a:endParaRPr lang="en-US" dirty="0"/>
          </a:p>
          <a:p>
            <a:r>
              <a:rPr lang="en-US" dirty="0"/>
              <a:t>Physical Therapy may see you during your hospital stay to evaluate you for safety and to educate you about your precautions.</a:t>
            </a:r>
          </a:p>
          <a:p>
            <a:pPr marL="0" indent="0">
              <a:buNone/>
            </a:pPr>
            <a:endParaRPr lang="en-US" dirty="0"/>
          </a:p>
          <a:p>
            <a:r>
              <a:rPr lang="en-US" dirty="0"/>
              <a:t>Physical Therapy will begin teaching you how to safely progress with movement after surgery.</a:t>
            </a:r>
          </a:p>
          <a:p>
            <a:pPr marL="0" indent="0">
              <a:buNone/>
            </a:pPr>
            <a:endParaRPr lang="en-US" dirty="0"/>
          </a:p>
          <a:p>
            <a:r>
              <a:rPr lang="en-US" dirty="0"/>
              <a:t>They will also begin working with you on exercises you may do to jump start your recovery and strengthening advancement. </a:t>
            </a:r>
          </a:p>
          <a:p>
            <a:endParaRPr lang="en-US" dirty="0"/>
          </a:p>
        </p:txBody>
      </p:sp>
      <p:pic>
        <p:nvPicPr>
          <p:cNvPr id="2" name="Slide 29">
            <a:hlinkClick r:id="" action="ppaction://media"/>
            <a:extLst>
              <a:ext uri="{FF2B5EF4-FFF2-40B4-BE49-F238E27FC236}">
                <a16:creationId xmlns:a16="http://schemas.microsoft.com/office/drawing/2014/main" id="{FA1F2C9B-C13C-4DB6-9CFB-53759152C5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1774905831"/>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C49A1-645B-4186-97A4-2CA5BB0982EE}"/>
              </a:ext>
            </a:extLst>
          </p:cNvPr>
          <p:cNvSpPr>
            <a:spLocks noGrp="1"/>
          </p:cNvSpPr>
          <p:nvPr>
            <p:ph type="title"/>
          </p:nvPr>
        </p:nvSpPr>
        <p:spPr/>
        <p:txBody>
          <a:bodyPr/>
          <a:lstStyle/>
          <a:p>
            <a:r>
              <a:rPr lang="en-US" dirty="0"/>
              <a:t>Occupational Therapy </a:t>
            </a:r>
          </a:p>
        </p:txBody>
      </p:sp>
      <p:sp>
        <p:nvSpPr>
          <p:cNvPr id="3" name="Content Placeholder 2">
            <a:extLst>
              <a:ext uri="{FF2B5EF4-FFF2-40B4-BE49-F238E27FC236}">
                <a16:creationId xmlns:a16="http://schemas.microsoft.com/office/drawing/2014/main" id="{B3CD28C8-CCA4-455E-B175-88C3C3F3C9FC}"/>
              </a:ext>
            </a:extLst>
          </p:cNvPr>
          <p:cNvSpPr>
            <a:spLocks noGrp="1"/>
          </p:cNvSpPr>
          <p:nvPr>
            <p:ph idx="1"/>
          </p:nvPr>
        </p:nvSpPr>
        <p:spPr/>
        <p:txBody>
          <a:bodyPr/>
          <a:lstStyle/>
          <a:p>
            <a:r>
              <a:rPr lang="en-US" dirty="0"/>
              <a:t>Occupational Therapy may see you during your hospital stay to teach you how to perform activities of daily living  such as putting on your pants and socks while maintaining your precautions.</a:t>
            </a:r>
          </a:p>
          <a:p>
            <a:r>
              <a:rPr lang="en-US" dirty="0"/>
              <a:t>You may wish to purchase adaptive equipment prior to surgery and bring to the hospital to use with your OT.</a:t>
            </a:r>
          </a:p>
          <a:p>
            <a:pPr lvl="1">
              <a:buClr>
                <a:srgbClr val="57A1A5"/>
              </a:buClr>
            </a:pPr>
            <a:r>
              <a:rPr lang="en-US" dirty="0"/>
              <a:t>Sock aid</a:t>
            </a:r>
          </a:p>
          <a:p>
            <a:pPr lvl="1">
              <a:buClr>
                <a:srgbClr val="57A1A5"/>
              </a:buClr>
            </a:pPr>
            <a:r>
              <a:rPr lang="en-US" dirty="0"/>
              <a:t>Reacher</a:t>
            </a:r>
          </a:p>
          <a:p>
            <a:pPr lvl="1">
              <a:buClr>
                <a:srgbClr val="57A1A5"/>
              </a:buClr>
            </a:pPr>
            <a:r>
              <a:rPr lang="en-US" dirty="0"/>
              <a:t>Long handled sponge</a:t>
            </a:r>
          </a:p>
          <a:p>
            <a:pPr lvl="1">
              <a:buClr>
                <a:srgbClr val="57A1A5"/>
              </a:buClr>
            </a:pPr>
            <a:r>
              <a:rPr lang="en-US" dirty="0"/>
              <a:t>Leg lifter</a:t>
            </a:r>
          </a:p>
          <a:p>
            <a:pPr marL="0" indent="0">
              <a:buNone/>
            </a:pPr>
            <a:endParaRPr lang="en-US" dirty="0"/>
          </a:p>
        </p:txBody>
      </p:sp>
      <p:pic>
        <p:nvPicPr>
          <p:cNvPr id="4" name="Picture 3">
            <a:extLst>
              <a:ext uri="{FF2B5EF4-FFF2-40B4-BE49-F238E27FC236}">
                <a16:creationId xmlns:a16="http://schemas.microsoft.com/office/drawing/2014/main" id="{E5638B01-19E5-43D5-A275-B50C79605F8A}"/>
              </a:ext>
            </a:extLst>
          </p:cNvPr>
          <p:cNvPicPr>
            <a:picLocks noChangeAspect="1"/>
          </p:cNvPicPr>
          <p:nvPr/>
        </p:nvPicPr>
        <p:blipFill>
          <a:blip r:embed="rId4"/>
          <a:stretch>
            <a:fillRect/>
          </a:stretch>
        </p:blipFill>
        <p:spPr>
          <a:xfrm>
            <a:off x="2286000" y="5023798"/>
            <a:ext cx="2286198" cy="1249788"/>
          </a:xfrm>
          <a:prstGeom prst="rect">
            <a:avLst/>
          </a:prstGeom>
        </p:spPr>
      </p:pic>
      <p:pic>
        <p:nvPicPr>
          <p:cNvPr id="5" name="Picture 4">
            <a:extLst>
              <a:ext uri="{FF2B5EF4-FFF2-40B4-BE49-F238E27FC236}">
                <a16:creationId xmlns:a16="http://schemas.microsoft.com/office/drawing/2014/main" id="{6CE634C0-6B75-4DB0-89BE-1FD5287E4A8E}"/>
              </a:ext>
            </a:extLst>
          </p:cNvPr>
          <p:cNvPicPr>
            <a:picLocks noChangeAspect="1"/>
          </p:cNvPicPr>
          <p:nvPr/>
        </p:nvPicPr>
        <p:blipFill>
          <a:blip r:embed="rId5"/>
          <a:stretch>
            <a:fillRect/>
          </a:stretch>
        </p:blipFill>
        <p:spPr>
          <a:xfrm>
            <a:off x="4572198" y="3862409"/>
            <a:ext cx="2469094" cy="2322777"/>
          </a:xfrm>
          <a:prstGeom prst="rect">
            <a:avLst/>
          </a:prstGeom>
        </p:spPr>
      </p:pic>
      <p:pic>
        <p:nvPicPr>
          <p:cNvPr id="6" name="Picture 5">
            <a:extLst>
              <a:ext uri="{FF2B5EF4-FFF2-40B4-BE49-F238E27FC236}">
                <a16:creationId xmlns:a16="http://schemas.microsoft.com/office/drawing/2014/main" id="{D60C0995-CD07-4B9A-939A-8D7243CE9BA5}"/>
              </a:ext>
            </a:extLst>
          </p:cNvPr>
          <p:cNvPicPr>
            <a:picLocks noChangeAspect="1"/>
          </p:cNvPicPr>
          <p:nvPr/>
        </p:nvPicPr>
        <p:blipFill>
          <a:blip r:embed="rId6"/>
          <a:stretch>
            <a:fillRect/>
          </a:stretch>
        </p:blipFill>
        <p:spPr>
          <a:xfrm>
            <a:off x="6573778" y="3393233"/>
            <a:ext cx="3036071" cy="2908044"/>
          </a:xfrm>
          <a:prstGeom prst="rect">
            <a:avLst/>
          </a:prstGeom>
        </p:spPr>
      </p:pic>
      <p:pic>
        <p:nvPicPr>
          <p:cNvPr id="7" name="Picture 6">
            <a:extLst>
              <a:ext uri="{FF2B5EF4-FFF2-40B4-BE49-F238E27FC236}">
                <a16:creationId xmlns:a16="http://schemas.microsoft.com/office/drawing/2014/main" id="{CAFC4456-E99F-4696-B196-0B564F8A6E1B}"/>
              </a:ext>
            </a:extLst>
          </p:cNvPr>
          <p:cNvPicPr>
            <a:picLocks noChangeAspect="1"/>
          </p:cNvPicPr>
          <p:nvPr/>
        </p:nvPicPr>
        <p:blipFill>
          <a:blip r:embed="rId7"/>
          <a:stretch>
            <a:fillRect/>
          </a:stretch>
        </p:blipFill>
        <p:spPr>
          <a:xfrm>
            <a:off x="9609849" y="3429000"/>
            <a:ext cx="1524132" cy="3090940"/>
          </a:xfrm>
          <a:prstGeom prst="rect">
            <a:avLst/>
          </a:prstGeom>
        </p:spPr>
      </p:pic>
      <p:pic>
        <p:nvPicPr>
          <p:cNvPr id="8" name="Slide 30">
            <a:hlinkClick r:id="" action="ppaction://media"/>
            <a:extLst>
              <a:ext uri="{FF2B5EF4-FFF2-40B4-BE49-F238E27FC236}">
                <a16:creationId xmlns:a16="http://schemas.microsoft.com/office/drawing/2014/main" id="{FD2E5CE3-B540-4E5A-B646-923363963B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6600" y="5968786"/>
            <a:ext cx="609600" cy="609600"/>
          </a:xfrm>
          <a:prstGeom prst="rect">
            <a:avLst/>
          </a:prstGeom>
        </p:spPr>
      </p:pic>
    </p:spTree>
    <p:extLst>
      <p:ext uri="{BB962C8B-B14F-4D97-AF65-F5344CB8AC3E}">
        <p14:creationId xmlns:p14="http://schemas.microsoft.com/office/powerpoint/2010/main" val="2072250963"/>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C4FB-0953-4C73-A8AC-FE1401915E43}"/>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BF2715EE-B3C4-411E-9DD5-E8E7D91A69EA}"/>
              </a:ext>
            </a:extLst>
          </p:cNvPr>
          <p:cNvSpPr>
            <a:spLocks noGrp="1"/>
          </p:cNvSpPr>
          <p:nvPr>
            <p:ph idx="1"/>
          </p:nvPr>
        </p:nvSpPr>
        <p:spPr/>
        <p:txBody>
          <a:bodyPr/>
          <a:lstStyle/>
          <a:p>
            <a:endParaRPr lang="en-US" dirty="0"/>
          </a:p>
          <a:p>
            <a:r>
              <a:rPr lang="en-US" dirty="0"/>
              <a:t>Being active after surgery is the most important thing you can do to prevent complications. Your Physical Therapist(PT), Occupational Therapist(OT), or your nurse will review your spinal precautions with you and help you to get out of bed into the chair and walk several times a day. You will find that you can do more and more each day.</a:t>
            </a:r>
          </a:p>
          <a:p>
            <a:endParaRPr lang="en-US" dirty="0"/>
          </a:p>
          <a:p>
            <a:r>
              <a:rPr lang="en-US" dirty="0"/>
              <a:t>Benefits of mobility include:</a:t>
            </a:r>
          </a:p>
          <a:p>
            <a:pPr lvl="1">
              <a:buClr>
                <a:srgbClr val="57A1A5"/>
              </a:buClr>
            </a:pPr>
            <a:r>
              <a:rPr lang="en-US" dirty="0"/>
              <a:t>Reduced risk of blood clots</a:t>
            </a:r>
          </a:p>
          <a:p>
            <a:pPr lvl="1">
              <a:buClr>
                <a:srgbClr val="57A1A5"/>
              </a:buClr>
            </a:pPr>
            <a:r>
              <a:rPr lang="en-US" dirty="0"/>
              <a:t>Reduced surgical pain</a:t>
            </a:r>
          </a:p>
          <a:p>
            <a:pPr lvl="1">
              <a:buClr>
                <a:srgbClr val="57A1A5"/>
              </a:buClr>
            </a:pPr>
            <a:r>
              <a:rPr lang="en-US" dirty="0"/>
              <a:t>Reduced chance of pneumonia</a:t>
            </a:r>
          </a:p>
          <a:p>
            <a:pPr lvl="1">
              <a:buClr>
                <a:srgbClr val="57A1A5"/>
              </a:buClr>
            </a:pPr>
            <a:r>
              <a:rPr lang="en-US" dirty="0"/>
              <a:t>Reduced chance of constipation</a:t>
            </a:r>
          </a:p>
          <a:p>
            <a:endParaRPr lang="en-US" dirty="0"/>
          </a:p>
        </p:txBody>
      </p:sp>
      <p:pic>
        <p:nvPicPr>
          <p:cNvPr id="4" name="Slide 31">
            <a:hlinkClick r:id="" action="ppaction://media"/>
            <a:extLst>
              <a:ext uri="{FF2B5EF4-FFF2-40B4-BE49-F238E27FC236}">
                <a16:creationId xmlns:a16="http://schemas.microsoft.com/office/drawing/2014/main" id="{3AC4120D-D6FF-4377-B6C5-CB0078F2C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3382289151"/>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0D34-4BD3-4617-8238-195BD567616F}"/>
              </a:ext>
            </a:extLst>
          </p:cNvPr>
          <p:cNvSpPr>
            <a:spLocks noGrp="1"/>
          </p:cNvSpPr>
          <p:nvPr>
            <p:ph type="title"/>
          </p:nvPr>
        </p:nvSpPr>
        <p:spPr/>
        <p:txBody>
          <a:bodyPr/>
          <a:lstStyle/>
          <a:p>
            <a:r>
              <a:rPr lang="en-US" dirty="0"/>
              <a:t>Precautions</a:t>
            </a:r>
          </a:p>
        </p:txBody>
      </p:sp>
      <p:sp>
        <p:nvSpPr>
          <p:cNvPr id="3" name="Content Placeholder 2">
            <a:extLst>
              <a:ext uri="{FF2B5EF4-FFF2-40B4-BE49-F238E27FC236}">
                <a16:creationId xmlns:a16="http://schemas.microsoft.com/office/drawing/2014/main" id="{BC7BA10F-6E1F-4483-9D40-86A876E74BD4}"/>
              </a:ext>
            </a:extLst>
          </p:cNvPr>
          <p:cNvSpPr>
            <a:spLocks noGrp="1"/>
          </p:cNvSpPr>
          <p:nvPr>
            <p:ph idx="1"/>
          </p:nvPr>
        </p:nvSpPr>
        <p:spPr/>
        <p:txBody>
          <a:bodyPr/>
          <a:lstStyle/>
          <a:p>
            <a:endParaRPr lang="en-US" dirty="0"/>
          </a:p>
          <a:p>
            <a:r>
              <a:rPr lang="en-US" dirty="0"/>
              <a:t>A good way to remember your spinal precautions is “</a:t>
            </a:r>
            <a:r>
              <a:rPr lang="en-US" b="1" dirty="0"/>
              <a:t>NO</a:t>
            </a:r>
            <a:r>
              <a:rPr lang="en-US" dirty="0"/>
              <a:t> </a:t>
            </a:r>
            <a:r>
              <a:rPr lang="en-US" b="1" dirty="0">
                <a:solidFill>
                  <a:srgbClr val="FF0000"/>
                </a:solidFill>
              </a:rPr>
              <a:t>BLT</a:t>
            </a:r>
            <a:r>
              <a:rPr lang="en-US" dirty="0"/>
              <a:t>.” This means no </a:t>
            </a:r>
            <a:r>
              <a:rPr lang="en-US" b="1" dirty="0">
                <a:solidFill>
                  <a:srgbClr val="FF0000"/>
                </a:solidFill>
              </a:rPr>
              <a:t>B</a:t>
            </a:r>
            <a:r>
              <a:rPr lang="en-US" b="1" dirty="0"/>
              <a:t>ending</a:t>
            </a:r>
            <a:r>
              <a:rPr lang="en-US" dirty="0"/>
              <a:t>, </a:t>
            </a:r>
            <a:r>
              <a:rPr lang="en-US" b="1" dirty="0">
                <a:solidFill>
                  <a:srgbClr val="FF0000"/>
                </a:solidFill>
              </a:rPr>
              <a:t>L</a:t>
            </a:r>
            <a:r>
              <a:rPr lang="en-US" b="1" dirty="0"/>
              <a:t>ifting</a:t>
            </a:r>
            <a:r>
              <a:rPr lang="en-US" dirty="0"/>
              <a:t> or </a:t>
            </a:r>
            <a:r>
              <a:rPr lang="en-US" b="1" dirty="0">
                <a:solidFill>
                  <a:srgbClr val="FF0000"/>
                </a:solidFill>
              </a:rPr>
              <a:t>T</a:t>
            </a:r>
            <a:r>
              <a:rPr lang="en-US" b="1" dirty="0"/>
              <a:t>wisting</a:t>
            </a:r>
            <a:r>
              <a:rPr lang="en-US" dirty="0"/>
              <a:t>.</a:t>
            </a:r>
          </a:p>
          <a:p>
            <a:pPr marL="0" indent="0">
              <a:buNone/>
            </a:pPr>
            <a:endParaRPr lang="en-US" dirty="0"/>
          </a:p>
          <a:p>
            <a:r>
              <a:rPr lang="en-US" dirty="0"/>
              <a:t>To aid your recovery, please follow these simple rules:</a:t>
            </a:r>
          </a:p>
          <a:p>
            <a:pPr lvl="1">
              <a:buClr>
                <a:srgbClr val="57A1A5"/>
              </a:buClr>
            </a:pPr>
            <a:r>
              <a:rPr lang="en-US" dirty="0"/>
              <a:t>Do not lift more than 5 pounds.</a:t>
            </a:r>
          </a:p>
          <a:p>
            <a:pPr lvl="1">
              <a:buClr>
                <a:srgbClr val="57A1A5"/>
              </a:buClr>
            </a:pPr>
            <a:r>
              <a:rPr lang="en-US" dirty="0"/>
              <a:t>Do not push or pull things.</a:t>
            </a:r>
          </a:p>
          <a:p>
            <a:pPr lvl="1">
              <a:buClr>
                <a:srgbClr val="57A1A5"/>
              </a:buClr>
            </a:pPr>
            <a:r>
              <a:rPr lang="en-US" dirty="0"/>
              <a:t>Use the logroll technique to get in and out of bed.</a:t>
            </a:r>
          </a:p>
          <a:p>
            <a:pPr lvl="1">
              <a:buClr>
                <a:srgbClr val="57A1A5"/>
              </a:buClr>
            </a:pPr>
            <a:r>
              <a:rPr lang="en-US" dirty="0"/>
              <a:t>Frequent walking is good for your recovery.</a:t>
            </a:r>
          </a:p>
          <a:p>
            <a:pPr lvl="1">
              <a:buClr>
                <a:srgbClr val="57A1A5"/>
              </a:buClr>
            </a:pPr>
            <a:r>
              <a:rPr lang="en-US" dirty="0"/>
              <a:t>Get up every 30 minutes or so to walk around before returning to your chair.</a:t>
            </a:r>
          </a:p>
          <a:p>
            <a:pPr lvl="1">
              <a:buClr>
                <a:srgbClr val="57A1A5"/>
              </a:buClr>
            </a:pPr>
            <a:r>
              <a:rPr lang="en-US" dirty="0"/>
              <a:t>Do not stay in bed all day. If you are not active, you may be at a higher risk of developing a blood clot and other complications.</a:t>
            </a:r>
          </a:p>
          <a:p>
            <a:endParaRPr lang="en-US" dirty="0"/>
          </a:p>
        </p:txBody>
      </p:sp>
      <p:pic>
        <p:nvPicPr>
          <p:cNvPr id="4" name="Slide 32">
            <a:hlinkClick r:id="" action="ppaction://media"/>
            <a:extLst>
              <a:ext uri="{FF2B5EF4-FFF2-40B4-BE49-F238E27FC236}">
                <a16:creationId xmlns:a16="http://schemas.microsoft.com/office/drawing/2014/main" id="{94FB3565-B22C-4C24-B5FE-B7C078F9601B}"/>
              </a:ext>
            </a:extLst>
          </p:cNvPr>
          <p:cNvPicPr>
            <a:picLocks noChangeAspect="1"/>
          </p:cNvPicPr>
          <p:nvPr>
            <a:audioFile r:link="rId1"/>
            <p:extLst>
              <p:ext uri="{DAA4B4D4-6D71-4841-9C94-3DE7FCFB9230}">
                <p14:media xmlns:p14="http://schemas.microsoft.com/office/powerpoint/2010/main" r:embed="rId2">
                  <p14:trim end="20937.1133"/>
                </p14:media>
              </p:ext>
            </p:extLst>
          </p:nvPr>
        </p:nvPicPr>
        <p:blipFill>
          <a:blip r:embed="rId4"/>
          <a:stretch>
            <a:fillRect/>
          </a:stretch>
        </p:blipFill>
        <p:spPr>
          <a:xfrm>
            <a:off x="10896600" y="5968786"/>
            <a:ext cx="609600" cy="609600"/>
          </a:xfrm>
          <a:prstGeom prst="rect">
            <a:avLst/>
          </a:prstGeom>
        </p:spPr>
      </p:pic>
    </p:spTree>
    <p:extLst>
      <p:ext uri="{BB962C8B-B14F-4D97-AF65-F5344CB8AC3E}">
        <p14:creationId xmlns:p14="http://schemas.microsoft.com/office/powerpoint/2010/main" val="3776710060"/>
      </p:ext>
    </p:extLst>
  </p:cSld>
  <p:clrMapOvr>
    <a:masterClrMapping/>
  </p:clrMapOvr>
  <p:transition spd="slow" advClick="0" advTm="1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DF99-99F8-4737-861D-962AB1DB7B2C}"/>
              </a:ext>
            </a:extLst>
          </p:cNvPr>
          <p:cNvSpPr>
            <a:spLocks noGrp="1"/>
          </p:cNvSpPr>
          <p:nvPr>
            <p:ph type="title"/>
          </p:nvPr>
        </p:nvSpPr>
        <p:spPr/>
        <p:txBody>
          <a:bodyPr/>
          <a:lstStyle/>
          <a:p>
            <a:r>
              <a:rPr lang="en-US" dirty="0"/>
              <a:t>Transfers</a:t>
            </a:r>
          </a:p>
        </p:txBody>
      </p:sp>
      <p:sp>
        <p:nvSpPr>
          <p:cNvPr id="3" name="Content Placeholder 2">
            <a:extLst>
              <a:ext uri="{FF2B5EF4-FFF2-40B4-BE49-F238E27FC236}">
                <a16:creationId xmlns:a16="http://schemas.microsoft.com/office/drawing/2014/main" id="{62AAC977-AA4B-4867-AB4B-781FD479FFAD}"/>
              </a:ext>
            </a:extLst>
          </p:cNvPr>
          <p:cNvSpPr>
            <a:spLocks noGrp="1"/>
          </p:cNvSpPr>
          <p:nvPr>
            <p:ph idx="1"/>
          </p:nvPr>
        </p:nvSpPr>
        <p:spPr/>
        <p:txBody>
          <a:bodyPr/>
          <a:lstStyle/>
          <a:p>
            <a:r>
              <a:rPr lang="en-US" dirty="0"/>
              <a:t>Log Roll Technique:  When getting out of bed, roll onto your side, drop your legs over the edge of the bed and use your arms to push your upper body into a sitting position.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Use the same method regardless of which side of the bed you get up from.</a:t>
            </a:r>
          </a:p>
        </p:txBody>
      </p:sp>
      <p:pic>
        <p:nvPicPr>
          <p:cNvPr id="4" name="Picture 3">
            <a:extLst>
              <a:ext uri="{FF2B5EF4-FFF2-40B4-BE49-F238E27FC236}">
                <a16:creationId xmlns:a16="http://schemas.microsoft.com/office/drawing/2014/main" id="{F3CFEA55-4B55-4A17-ADD8-C7EBF139673E}"/>
              </a:ext>
            </a:extLst>
          </p:cNvPr>
          <p:cNvPicPr>
            <a:picLocks noChangeAspect="1"/>
          </p:cNvPicPr>
          <p:nvPr/>
        </p:nvPicPr>
        <p:blipFill>
          <a:blip r:embed="rId4"/>
          <a:stretch>
            <a:fillRect/>
          </a:stretch>
        </p:blipFill>
        <p:spPr>
          <a:xfrm>
            <a:off x="381000" y="2514600"/>
            <a:ext cx="11430000" cy="2667000"/>
          </a:xfrm>
          <a:prstGeom prst="rect">
            <a:avLst/>
          </a:prstGeom>
        </p:spPr>
      </p:pic>
      <p:pic>
        <p:nvPicPr>
          <p:cNvPr id="5" name="Slide 33">
            <a:hlinkClick r:id="" action="ppaction://media"/>
            <a:extLst>
              <a:ext uri="{FF2B5EF4-FFF2-40B4-BE49-F238E27FC236}">
                <a16:creationId xmlns:a16="http://schemas.microsoft.com/office/drawing/2014/main" id="{1DC41B33-933B-4EBB-8614-F09352B00D55}"/>
              </a:ext>
            </a:extLst>
          </p:cNvPr>
          <p:cNvPicPr>
            <a:picLocks noChangeAspect="1"/>
          </p:cNvPicPr>
          <p:nvPr>
            <a:audioFile r:link="rId1"/>
            <p:extLst>
              <p:ext uri="{DAA4B4D4-6D71-4841-9C94-3DE7FCFB9230}">
                <p14:media xmlns:p14="http://schemas.microsoft.com/office/powerpoint/2010/main" r:embed="rId2">
                  <p14:trim end="29766.9229"/>
                </p14:media>
              </p:ext>
            </p:extLst>
          </p:nvPr>
        </p:nvPicPr>
        <p:blipFill>
          <a:blip r:embed="rId5"/>
          <a:stretch>
            <a:fillRect/>
          </a:stretch>
        </p:blipFill>
        <p:spPr>
          <a:xfrm>
            <a:off x="11004939" y="5968786"/>
            <a:ext cx="609600" cy="609600"/>
          </a:xfrm>
          <a:prstGeom prst="rect">
            <a:avLst/>
          </a:prstGeom>
        </p:spPr>
      </p:pic>
    </p:spTree>
    <p:extLst>
      <p:ext uri="{BB962C8B-B14F-4D97-AF65-F5344CB8AC3E}">
        <p14:creationId xmlns:p14="http://schemas.microsoft.com/office/powerpoint/2010/main" val="341473128"/>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D37C-F9A5-46A2-96A6-7201747E578F}"/>
              </a:ext>
            </a:extLst>
          </p:cNvPr>
          <p:cNvSpPr>
            <a:spLocks noGrp="1"/>
          </p:cNvSpPr>
          <p:nvPr>
            <p:ph type="title"/>
          </p:nvPr>
        </p:nvSpPr>
        <p:spPr/>
        <p:txBody>
          <a:bodyPr/>
          <a:lstStyle/>
          <a:p>
            <a:r>
              <a:rPr lang="en-US" dirty="0"/>
              <a:t>Transfers </a:t>
            </a:r>
            <a:r>
              <a:rPr lang="en-US" sz="2400" dirty="0"/>
              <a:t>(Continued)</a:t>
            </a:r>
          </a:p>
        </p:txBody>
      </p:sp>
      <p:sp>
        <p:nvSpPr>
          <p:cNvPr id="3" name="Content Placeholder 2">
            <a:extLst>
              <a:ext uri="{FF2B5EF4-FFF2-40B4-BE49-F238E27FC236}">
                <a16:creationId xmlns:a16="http://schemas.microsoft.com/office/drawing/2014/main" id="{3C40CAC8-75E2-44F7-A68C-F5D657C1BD22}"/>
              </a:ext>
            </a:extLst>
          </p:cNvPr>
          <p:cNvSpPr>
            <a:spLocks noGrp="1"/>
          </p:cNvSpPr>
          <p:nvPr>
            <p:ph idx="1"/>
          </p:nvPr>
        </p:nvSpPr>
        <p:spPr/>
        <p:txBody>
          <a:bodyPr/>
          <a:lstStyle/>
          <a:p>
            <a:r>
              <a:rPr lang="en-US" dirty="0"/>
              <a:t>Chair Transfer:  When getting into a chair, preferably one with arm rests:</a:t>
            </a:r>
          </a:p>
          <a:p>
            <a:pPr marL="0" indent="0">
              <a:buNone/>
            </a:pPr>
            <a:endParaRPr lang="en-US" dirty="0"/>
          </a:p>
          <a:p>
            <a:pPr lvl="1">
              <a:buClr>
                <a:srgbClr val="57A1A5"/>
              </a:buClr>
            </a:pPr>
            <a:r>
              <a:rPr lang="en-US" dirty="0"/>
              <a:t>back up until you feel the back of your legs touch the chair.</a:t>
            </a:r>
          </a:p>
          <a:p>
            <a:pPr marL="341697" lvl="1" indent="0">
              <a:buClr>
                <a:srgbClr val="57A1A5"/>
              </a:buClr>
              <a:buNone/>
            </a:pPr>
            <a:endParaRPr lang="en-US" dirty="0"/>
          </a:p>
          <a:p>
            <a:pPr lvl="1">
              <a:buClr>
                <a:srgbClr val="57A1A5"/>
              </a:buClr>
            </a:pPr>
            <a:r>
              <a:rPr lang="en-US" dirty="0"/>
              <a:t>Reach back for the armrest without twisting. Gently lower yourself onto the chair.</a:t>
            </a:r>
          </a:p>
          <a:p>
            <a:pPr marL="341697" lvl="1" indent="0">
              <a:buClr>
                <a:srgbClr val="57A1A5"/>
              </a:buClr>
              <a:buNone/>
            </a:pPr>
            <a:endParaRPr lang="en-US" dirty="0"/>
          </a:p>
          <a:p>
            <a:pPr lvl="1">
              <a:buClr>
                <a:srgbClr val="57A1A5"/>
              </a:buClr>
            </a:pPr>
            <a:r>
              <a:rPr lang="en-US" dirty="0"/>
              <a:t>To stand, push up using the armrest, keeping your weight on your legs and arms. </a:t>
            </a:r>
          </a:p>
          <a:p>
            <a:pPr marL="341697" lvl="1" indent="0">
              <a:buClr>
                <a:srgbClr val="57A1A5"/>
              </a:buClr>
              <a:buNone/>
            </a:pPr>
            <a:endParaRPr lang="en-US" dirty="0"/>
          </a:p>
          <a:p>
            <a:pPr lvl="1">
              <a:buClr>
                <a:srgbClr val="57A1A5"/>
              </a:buClr>
            </a:pPr>
            <a:r>
              <a:rPr lang="en-US" dirty="0"/>
              <a:t>If necessary, the same procedure can be used for transfers to a 3-in-1 commode or into and out of a vehicle.</a:t>
            </a:r>
          </a:p>
        </p:txBody>
      </p:sp>
      <p:pic>
        <p:nvPicPr>
          <p:cNvPr id="4" name="Slide 34">
            <a:hlinkClick r:id="" action="ppaction://media"/>
            <a:extLst>
              <a:ext uri="{FF2B5EF4-FFF2-40B4-BE49-F238E27FC236}">
                <a16:creationId xmlns:a16="http://schemas.microsoft.com/office/drawing/2014/main" id="{40DF4592-0B0F-4BE1-A7CE-8DE160C25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968786"/>
            <a:ext cx="609600" cy="609600"/>
          </a:xfrm>
          <a:prstGeom prst="rect">
            <a:avLst/>
          </a:prstGeom>
        </p:spPr>
      </p:pic>
    </p:spTree>
    <p:extLst>
      <p:ext uri="{BB962C8B-B14F-4D97-AF65-F5344CB8AC3E}">
        <p14:creationId xmlns:p14="http://schemas.microsoft.com/office/powerpoint/2010/main" val="986972300"/>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37FA-8614-4BCD-BBD5-4C10CF0CB577}"/>
              </a:ext>
            </a:extLst>
          </p:cNvPr>
          <p:cNvSpPr>
            <a:spLocks noGrp="1"/>
          </p:cNvSpPr>
          <p:nvPr>
            <p:ph type="title"/>
          </p:nvPr>
        </p:nvSpPr>
        <p:spPr/>
        <p:txBody>
          <a:bodyPr/>
          <a:lstStyle/>
          <a:p>
            <a:r>
              <a:rPr lang="en-US" dirty="0"/>
              <a:t>Equipment</a:t>
            </a:r>
          </a:p>
        </p:txBody>
      </p:sp>
      <p:pic>
        <p:nvPicPr>
          <p:cNvPr id="4" name="Content Placeholder 3">
            <a:extLst>
              <a:ext uri="{FF2B5EF4-FFF2-40B4-BE49-F238E27FC236}">
                <a16:creationId xmlns:a16="http://schemas.microsoft.com/office/drawing/2014/main" id="{FADF2022-1F1E-4745-98DF-9CB358F82768}"/>
              </a:ext>
            </a:extLst>
          </p:cNvPr>
          <p:cNvPicPr>
            <a:picLocks noGrp="1" noChangeAspect="1"/>
          </p:cNvPicPr>
          <p:nvPr>
            <p:ph idx="1"/>
          </p:nvPr>
        </p:nvPicPr>
        <p:blipFill>
          <a:blip r:embed="rId4"/>
          <a:stretch>
            <a:fillRect/>
          </a:stretch>
        </p:blipFill>
        <p:spPr>
          <a:xfrm>
            <a:off x="2163805" y="1981199"/>
            <a:ext cx="2895851" cy="3462828"/>
          </a:xfrm>
          <a:prstGeom prst="rect">
            <a:avLst/>
          </a:prstGeom>
        </p:spPr>
      </p:pic>
      <p:pic>
        <p:nvPicPr>
          <p:cNvPr id="5" name="Picture 4">
            <a:extLst>
              <a:ext uri="{FF2B5EF4-FFF2-40B4-BE49-F238E27FC236}">
                <a16:creationId xmlns:a16="http://schemas.microsoft.com/office/drawing/2014/main" id="{215F8697-8E77-44CA-BF70-BACB4C96EC62}"/>
              </a:ext>
            </a:extLst>
          </p:cNvPr>
          <p:cNvPicPr>
            <a:picLocks noChangeAspect="1"/>
          </p:cNvPicPr>
          <p:nvPr/>
        </p:nvPicPr>
        <p:blipFill>
          <a:blip r:embed="rId5"/>
          <a:stretch>
            <a:fillRect/>
          </a:stretch>
        </p:blipFill>
        <p:spPr>
          <a:xfrm>
            <a:off x="6858000" y="2127516"/>
            <a:ext cx="3170195" cy="3316511"/>
          </a:xfrm>
          <a:prstGeom prst="rect">
            <a:avLst/>
          </a:prstGeom>
        </p:spPr>
      </p:pic>
      <p:pic>
        <p:nvPicPr>
          <p:cNvPr id="3" name="Slide 35">
            <a:hlinkClick r:id="" action="ppaction://media"/>
            <a:extLst>
              <a:ext uri="{FF2B5EF4-FFF2-40B4-BE49-F238E27FC236}">
                <a16:creationId xmlns:a16="http://schemas.microsoft.com/office/drawing/2014/main" id="{44439581-6B8A-448B-945D-78888E2D8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96600" y="6017380"/>
            <a:ext cx="609600" cy="609600"/>
          </a:xfrm>
          <a:prstGeom prst="rect">
            <a:avLst/>
          </a:prstGeom>
        </p:spPr>
      </p:pic>
    </p:spTree>
    <p:extLst>
      <p:ext uri="{BB962C8B-B14F-4D97-AF65-F5344CB8AC3E}">
        <p14:creationId xmlns:p14="http://schemas.microsoft.com/office/powerpoint/2010/main" val="2522806415"/>
      </p:ext>
    </p:extLst>
  </p:cSld>
  <p:clrMapOvr>
    <a:masterClrMapping/>
  </p:clrMapOvr>
  <p:transition spd="slow" advClick="0" advTm="1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F610F-6EA7-4B8C-95F1-F4954560BEB5}"/>
              </a:ext>
            </a:extLst>
          </p:cNvPr>
          <p:cNvPicPr>
            <a:picLocks noChangeAspect="1"/>
          </p:cNvPicPr>
          <p:nvPr/>
        </p:nvPicPr>
        <p:blipFill>
          <a:blip r:embed="rId4"/>
          <a:stretch>
            <a:fillRect/>
          </a:stretch>
        </p:blipFill>
        <p:spPr>
          <a:xfrm>
            <a:off x="7391400" y="535819"/>
            <a:ext cx="2999492" cy="2502792"/>
          </a:xfrm>
          <a:prstGeom prst="rect">
            <a:avLst/>
          </a:prstGeom>
        </p:spPr>
      </p:pic>
      <p:sp>
        <p:nvSpPr>
          <p:cNvPr id="2" name="Title 1">
            <a:extLst>
              <a:ext uri="{FF2B5EF4-FFF2-40B4-BE49-F238E27FC236}">
                <a16:creationId xmlns:a16="http://schemas.microsoft.com/office/drawing/2014/main" id="{21F53831-28E2-48C0-9F9B-B066DB87B4B9}"/>
              </a:ext>
            </a:extLst>
          </p:cNvPr>
          <p:cNvSpPr>
            <a:spLocks noGrp="1"/>
          </p:cNvSpPr>
          <p:nvPr>
            <p:ph type="title"/>
          </p:nvPr>
        </p:nvSpPr>
        <p:spPr/>
        <p:txBody>
          <a:bodyPr/>
          <a:lstStyle/>
          <a:p>
            <a:r>
              <a:rPr lang="en-US" dirty="0"/>
              <a:t>Equipment </a:t>
            </a:r>
            <a:r>
              <a:rPr lang="en-US" sz="2400" dirty="0"/>
              <a:t>(Continued)</a:t>
            </a:r>
          </a:p>
        </p:txBody>
      </p:sp>
      <p:sp>
        <p:nvSpPr>
          <p:cNvPr id="3" name="Content Placeholder 2">
            <a:extLst>
              <a:ext uri="{FF2B5EF4-FFF2-40B4-BE49-F238E27FC236}">
                <a16:creationId xmlns:a16="http://schemas.microsoft.com/office/drawing/2014/main" id="{E18E9E2E-CE00-4F6D-91DF-F02000A91516}"/>
              </a:ext>
            </a:extLst>
          </p:cNvPr>
          <p:cNvSpPr>
            <a:spLocks noGrp="1"/>
          </p:cNvSpPr>
          <p:nvPr>
            <p:ph idx="1"/>
          </p:nvPr>
        </p:nvSpPr>
        <p:spPr>
          <a:xfrm>
            <a:off x="381000" y="1981200"/>
            <a:ext cx="11230429" cy="4292386"/>
          </a:xfrm>
        </p:spPr>
        <p:txBody>
          <a:bodyPr/>
          <a:lstStyle/>
          <a:p>
            <a:r>
              <a:rPr lang="en-US" dirty="0"/>
              <a:t>Neck and back braces</a:t>
            </a:r>
          </a:p>
          <a:p>
            <a:endParaRPr lang="en-US" dirty="0"/>
          </a:p>
        </p:txBody>
      </p:sp>
      <p:pic>
        <p:nvPicPr>
          <p:cNvPr id="4" name="Picture 3">
            <a:extLst>
              <a:ext uri="{FF2B5EF4-FFF2-40B4-BE49-F238E27FC236}">
                <a16:creationId xmlns:a16="http://schemas.microsoft.com/office/drawing/2014/main" id="{22A6557F-E125-44A0-A01D-3C847AE23EB6}"/>
              </a:ext>
            </a:extLst>
          </p:cNvPr>
          <p:cNvPicPr>
            <a:picLocks noChangeAspect="1"/>
          </p:cNvPicPr>
          <p:nvPr/>
        </p:nvPicPr>
        <p:blipFill>
          <a:blip r:embed="rId5"/>
          <a:stretch>
            <a:fillRect/>
          </a:stretch>
        </p:blipFill>
        <p:spPr>
          <a:xfrm>
            <a:off x="580571" y="3124200"/>
            <a:ext cx="11030857" cy="3149386"/>
          </a:xfrm>
          <a:prstGeom prst="rect">
            <a:avLst/>
          </a:prstGeom>
        </p:spPr>
      </p:pic>
      <p:pic>
        <p:nvPicPr>
          <p:cNvPr id="6" name="Slide 36">
            <a:hlinkClick r:id="" action="ppaction://media"/>
            <a:extLst>
              <a:ext uri="{FF2B5EF4-FFF2-40B4-BE49-F238E27FC236}">
                <a16:creationId xmlns:a16="http://schemas.microsoft.com/office/drawing/2014/main" id="{1DFF682A-C2B6-48F5-BC31-65B4E48DFB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199" y="2667000"/>
            <a:ext cx="609600" cy="609600"/>
          </a:xfrm>
          <a:prstGeom prst="rect">
            <a:avLst/>
          </a:prstGeom>
        </p:spPr>
      </p:pic>
    </p:spTree>
    <p:extLst>
      <p:ext uri="{BB962C8B-B14F-4D97-AF65-F5344CB8AC3E}">
        <p14:creationId xmlns:p14="http://schemas.microsoft.com/office/powerpoint/2010/main" val="2606026893"/>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3208-5D04-694E-AA25-F9FFCB583909}"/>
              </a:ext>
            </a:extLst>
          </p:cNvPr>
          <p:cNvSpPr>
            <a:spLocks noGrp="1"/>
          </p:cNvSpPr>
          <p:nvPr>
            <p:ph type="title"/>
          </p:nvPr>
        </p:nvSpPr>
        <p:spPr>
          <a:xfrm>
            <a:off x="668544" y="5410200"/>
            <a:ext cx="3962400" cy="1828800"/>
          </a:xfrm>
        </p:spPr>
        <p:txBody>
          <a:bodyPr/>
          <a:lstStyle/>
          <a:p>
            <a:r>
              <a:rPr lang="en-US" sz="4000" dirty="0"/>
              <a:t>Thank You!</a:t>
            </a:r>
            <a:br>
              <a:rPr lang="en-US" sz="4000" dirty="0"/>
            </a:br>
            <a:r>
              <a:rPr lang="en-US" dirty="0"/>
              <a:t>From the Best Hospital Possible</a:t>
            </a:r>
            <a:br>
              <a:rPr lang="en-US" dirty="0"/>
            </a:br>
            <a:endParaRPr lang="en-US" dirty="0"/>
          </a:p>
        </p:txBody>
      </p:sp>
      <p:sp>
        <p:nvSpPr>
          <p:cNvPr id="3" name="TextBox 2">
            <a:extLst>
              <a:ext uri="{FF2B5EF4-FFF2-40B4-BE49-F238E27FC236}">
                <a16:creationId xmlns:a16="http://schemas.microsoft.com/office/drawing/2014/main" id="{68FB528F-E2BB-4E9E-AB84-E6F24BFC1993}"/>
              </a:ext>
            </a:extLst>
          </p:cNvPr>
          <p:cNvSpPr txBox="1"/>
          <p:nvPr/>
        </p:nvSpPr>
        <p:spPr>
          <a:xfrm>
            <a:off x="58944" y="3438331"/>
            <a:ext cx="5181600" cy="2431435"/>
          </a:xfrm>
          <a:prstGeom prst="rect">
            <a:avLst/>
          </a:prstGeom>
          <a:noFill/>
        </p:spPr>
        <p:txBody>
          <a:bodyPr wrap="square" rtlCol="0">
            <a:spAutoFit/>
          </a:bodyPr>
          <a:lstStyle/>
          <a:p>
            <a:r>
              <a:rPr lang="en-US" sz="1800" dirty="0">
                <a:solidFill>
                  <a:schemeClr val="bg1"/>
                </a:solidFill>
              </a:rPr>
              <a:t>Use the below link or QR code to complete your post test!</a:t>
            </a:r>
          </a:p>
          <a:p>
            <a:endParaRPr lang="en-US" sz="1800"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https://forms.office.com/Pages/ResponsePage.aspx?id=2IGqoZd4C0Gish0ZACS3-FJlfq1ekSdJgiM562ClGVZUMTBXTkRUV1lIUDU1T1gxWE9KV1hWMkcwMC4u</a:t>
            </a:r>
            <a:endParaRPr lang="en-US" dirty="0">
              <a:solidFill>
                <a:schemeClr val="bg1"/>
              </a:solidFill>
            </a:endParaRPr>
          </a:p>
          <a:p>
            <a:endParaRPr lang="en-US" dirty="0"/>
          </a:p>
          <a:p>
            <a:endParaRPr lang="en-US" dirty="0"/>
          </a:p>
          <a:p>
            <a:endParaRPr lang="en-US" dirty="0"/>
          </a:p>
        </p:txBody>
      </p:sp>
      <p:pic>
        <p:nvPicPr>
          <p:cNvPr id="5" name="Picture 4" descr="QR code">
            <a:extLst>
              <a:ext uri="{FF2B5EF4-FFF2-40B4-BE49-F238E27FC236}">
                <a16:creationId xmlns:a16="http://schemas.microsoft.com/office/drawing/2014/main" id="{F4266FB3-ACAA-4C87-9C6D-B63EA6E49A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0600" y="457200"/>
            <a:ext cx="2971800" cy="3048000"/>
          </a:xfrm>
          <a:prstGeom prst="rect">
            <a:avLst/>
          </a:prstGeom>
        </p:spPr>
      </p:pic>
      <p:pic>
        <p:nvPicPr>
          <p:cNvPr id="4" name="Slide 37">
            <a:hlinkClick r:id="" action="ppaction://media"/>
            <a:extLst>
              <a:ext uri="{FF2B5EF4-FFF2-40B4-BE49-F238E27FC236}">
                <a16:creationId xmlns:a16="http://schemas.microsoft.com/office/drawing/2014/main" id="{572E986A-04DD-4926-A066-3A946DB12FCC}"/>
              </a:ext>
            </a:extLst>
          </p:cNvPr>
          <p:cNvPicPr>
            <a:picLocks noChangeAspect="1"/>
          </p:cNvPicPr>
          <p:nvPr>
            <a:audioFile r:link="rId1"/>
            <p:extLst>
              <p:ext uri="{DAA4B4D4-6D71-4841-9C94-3DE7FCFB9230}">
                <p14:media xmlns:p14="http://schemas.microsoft.com/office/powerpoint/2010/main" r:embed="rId2">
                  <p14:trim end="8095.9659"/>
                </p14:media>
              </p:ext>
            </p:extLst>
          </p:nvPr>
        </p:nvPicPr>
        <p:blipFill>
          <a:blip r:embed="rId7"/>
          <a:stretch>
            <a:fillRect/>
          </a:stretch>
        </p:blipFill>
        <p:spPr>
          <a:xfrm>
            <a:off x="10972800" y="5715000"/>
            <a:ext cx="609600" cy="609600"/>
          </a:xfrm>
          <a:prstGeom prst="rect">
            <a:avLst/>
          </a:prstGeom>
        </p:spPr>
      </p:pic>
    </p:spTree>
    <p:extLst>
      <p:ext uri="{BB962C8B-B14F-4D97-AF65-F5344CB8AC3E}">
        <p14:creationId xmlns:p14="http://schemas.microsoft.com/office/powerpoint/2010/main" val="3406535837"/>
      </p:ext>
    </p:extLst>
  </p:cSld>
  <p:clrMapOvr>
    <a:masterClrMapping/>
  </p:clrMapOvr>
  <p:transition spd="slow" advClick="0" advTm="12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4C5C-C07E-9644-9308-672C54899BAD}"/>
              </a:ext>
            </a:extLst>
          </p:cNvPr>
          <p:cNvSpPr>
            <a:spLocks noGrp="1"/>
          </p:cNvSpPr>
          <p:nvPr>
            <p:ph type="ctrTitle" sz="quarter"/>
          </p:nvPr>
        </p:nvSpPr>
        <p:spPr>
          <a:xfrm>
            <a:off x="228600" y="45097"/>
            <a:ext cx="8373936" cy="914399"/>
          </a:xfrm>
        </p:spPr>
        <p:txBody>
          <a:bodyPr/>
          <a:lstStyle/>
          <a:p>
            <a:r>
              <a:rPr lang="en-US" sz="4000" dirty="0"/>
              <a:t>Resources</a:t>
            </a:r>
          </a:p>
        </p:txBody>
      </p:sp>
      <p:sp>
        <p:nvSpPr>
          <p:cNvPr id="3" name="Text Placeholder 2">
            <a:extLst>
              <a:ext uri="{FF2B5EF4-FFF2-40B4-BE49-F238E27FC236}">
                <a16:creationId xmlns:a16="http://schemas.microsoft.com/office/drawing/2014/main" id="{8C780071-11BD-4244-9934-27783D756254}"/>
              </a:ext>
            </a:extLst>
          </p:cNvPr>
          <p:cNvSpPr>
            <a:spLocks noGrp="1"/>
          </p:cNvSpPr>
          <p:nvPr>
            <p:ph type="body" sz="quarter" idx="11"/>
          </p:nvPr>
        </p:nvSpPr>
        <p:spPr>
          <a:xfrm>
            <a:off x="228600" y="762001"/>
            <a:ext cx="11734799" cy="5715000"/>
          </a:xfrm>
        </p:spPr>
        <p:txBody>
          <a:bodyPr/>
          <a:lstStyle/>
          <a:p>
            <a:pPr marL="285750" indent="-285750">
              <a:buClr>
                <a:schemeClr val="bg1"/>
              </a:buClr>
              <a:buFont typeface="Wingdings" panose="05000000000000000000" pitchFamily="2" charset="2"/>
              <a:buChar char="§"/>
            </a:pPr>
            <a:r>
              <a:rPr lang="en-US" sz="1600" dirty="0">
                <a:hlinkClick r:id="rId2">
                  <a:extLst>
                    <a:ext uri="{A12FA001-AC4F-418D-AE19-62706E023703}">
                      <ahyp:hlinkClr xmlns:ahyp="http://schemas.microsoft.com/office/drawing/2018/hyperlinkcolor" val="tx"/>
                    </a:ext>
                  </a:extLst>
                </a:hlinkClick>
              </a:rPr>
              <a:t>https://www.mayoclinic.org/diseases-conditions/herniated-disk/multimedia/diskectomy/img-20008514</a:t>
            </a:r>
            <a:endParaRPr lang="en-US" sz="1600" dirty="0"/>
          </a:p>
          <a:p>
            <a:pPr>
              <a:buClr>
                <a:schemeClr val="bg1"/>
              </a:buClr>
            </a:pPr>
            <a:endParaRPr lang="en-US" sz="1600" dirty="0"/>
          </a:p>
          <a:p>
            <a:pPr marL="285750" indent="-285750">
              <a:buClr>
                <a:schemeClr val="bg1"/>
              </a:buClr>
              <a:buFont typeface="Wingdings" panose="05000000000000000000" pitchFamily="2" charset="2"/>
              <a:buChar char="§"/>
            </a:pPr>
            <a:r>
              <a:rPr lang="en-US" sz="1600" dirty="0">
                <a:hlinkClick r:id="rId3">
                  <a:extLst>
                    <a:ext uri="{A12FA001-AC4F-418D-AE19-62706E023703}">
                      <ahyp:hlinkClr xmlns:ahyp="http://schemas.microsoft.com/office/drawing/2018/hyperlinkcolor" val="tx"/>
                    </a:ext>
                  </a:extLst>
                </a:hlinkClick>
              </a:rPr>
              <a:t>https://www.mayoclinic.org/tests-procedures/laminectomy/multimedia/laminectomy/img-20006364</a:t>
            </a:r>
            <a:endParaRPr lang="en-US" sz="1600" dirty="0"/>
          </a:p>
          <a:p>
            <a:pPr>
              <a:buClr>
                <a:schemeClr val="bg1"/>
              </a:buClr>
            </a:pPr>
            <a:endParaRPr lang="en-US" sz="1600" dirty="0"/>
          </a:p>
          <a:p>
            <a:pPr marL="285750" indent="-285750">
              <a:buClr>
                <a:schemeClr val="bg1"/>
              </a:buClr>
              <a:buFont typeface="Wingdings" panose="05000000000000000000" pitchFamily="2" charset="2"/>
              <a:buChar char="§"/>
            </a:pPr>
            <a:r>
              <a:rPr lang="en-US" sz="1600" dirty="0"/>
              <a:t>American Academy of </a:t>
            </a:r>
            <a:r>
              <a:rPr lang="en-US" sz="1600" dirty="0" err="1"/>
              <a:t>Orthopaedic</a:t>
            </a:r>
            <a:r>
              <a:rPr lang="en-US" sz="1600" dirty="0"/>
              <a:t> Surgeons (AAOS)</a:t>
            </a:r>
          </a:p>
          <a:p>
            <a:pPr>
              <a:buClr>
                <a:schemeClr val="bg1"/>
              </a:buClr>
            </a:pPr>
            <a:r>
              <a:rPr lang="en-US" sz="1600" dirty="0"/>
              <a:t>	aaos.org</a:t>
            </a:r>
          </a:p>
          <a:p>
            <a:pPr marL="285750" indent="-285750">
              <a:buClr>
                <a:schemeClr val="bg1"/>
              </a:buClr>
              <a:buFont typeface="Wingdings" panose="05000000000000000000" pitchFamily="2" charset="2"/>
              <a:buChar char="§"/>
            </a:pPr>
            <a:r>
              <a:rPr lang="en-US" sz="1600" dirty="0"/>
              <a:t>American Association of Neurological Surgeons (AANS)</a:t>
            </a:r>
          </a:p>
          <a:p>
            <a:pPr>
              <a:buClr>
                <a:schemeClr val="bg1"/>
              </a:buClr>
            </a:pPr>
            <a:r>
              <a:rPr lang="en-US" sz="1600" dirty="0"/>
              <a:t>	aans.org</a:t>
            </a:r>
          </a:p>
          <a:p>
            <a:pPr marL="285750" indent="-285750">
              <a:buClr>
                <a:schemeClr val="bg1"/>
              </a:buClr>
              <a:buFont typeface="Wingdings" panose="05000000000000000000" pitchFamily="2" charset="2"/>
              <a:buChar char="§"/>
            </a:pPr>
            <a:r>
              <a:rPr lang="en-US" sz="1600" dirty="0"/>
              <a:t>National Association of </a:t>
            </a:r>
            <a:r>
              <a:rPr lang="en-US" sz="1600" dirty="0" err="1"/>
              <a:t>Orthopaedic</a:t>
            </a:r>
            <a:r>
              <a:rPr lang="en-US" sz="1600" dirty="0"/>
              <a:t> Nurses</a:t>
            </a:r>
          </a:p>
          <a:p>
            <a:pPr>
              <a:buClr>
                <a:schemeClr val="bg1"/>
              </a:buClr>
            </a:pPr>
            <a:r>
              <a:rPr lang="en-US" sz="1600" dirty="0"/>
              <a:t>	orthonurse.org</a:t>
            </a:r>
          </a:p>
          <a:p>
            <a:pPr marL="285750" indent="-285750">
              <a:buClr>
                <a:schemeClr val="bg1"/>
              </a:buClr>
              <a:buFont typeface="Wingdings" panose="05000000000000000000" pitchFamily="2" charset="2"/>
              <a:buChar char="§"/>
            </a:pPr>
            <a:r>
              <a:rPr lang="en-US" sz="1600" dirty="0"/>
              <a:t>American Chronic Pain Association (ACPA)</a:t>
            </a:r>
          </a:p>
          <a:p>
            <a:pPr>
              <a:buClr>
                <a:schemeClr val="bg1"/>
              </a:buClr>
            </a:pPr>
            <a:r>
              <a:rPr lang="en-US" sz="1600" dirty="0"/>
              <a:t>	916.632.0922 or 800.533.3231</a:t>
            </a:r>
          </a:p>
          <a:p>
            <a:pPr>
              <a:buClr>
                <a:schemeClr val="bg1"/>
              </a:buClr>
            </a:pPr>
            <a:r>
              <a:rPr lang="en-US" sz="1600" dirty="0"/>
              <a:t>	theacpa.org</a:t>
            </a:r>
          </a:p>
          <a:p>
            <a:pPr marL="285750" indent="-285750">
              <a:buClr>
                <a:schemeClr val="bg1"/>
              </a:buClr>
              <a:buFont typeface="Wingdings" panose="05000000000000000000" pitchFamily="2" charset="2"/>
              <a:buChar char="§"/>
            </a:pPr>
            <a:r>
              <a:rPr lang="en-US" sz="1600" dirty="0"/>
              <a:t>National Foundation for the Treatment of Pain</a:t>
            </a:r>
          </a:p>
          <a:p>
            <a:pPr>
              <a:buClr>
                <a:schemeClr val="bg1"/>
              </a:buClr>
            </a:pPr>
            <a:r>
              <a:rPr lang="en-US" sz="1600" dirty="0"/>
              <a:t>	713.862.9332</a:t>
            </a:r>
          </a:p>
          <a:p>
            <a:pPr>
              <a:buClr>
                <a:schemeClr val="bg1"/>
              </a:buClr>
            </a:pPr>
            <a:r>
              <a:rPr lang="en-US" sz="1600" dirty="0"/>
              <a:t>	paincare.org</a:t>
            </a:r>
          </a:p>
          <a:p>
            <a:pPr marL="285750" indent="-285750">
              <a:buClr>
                <a:schemeClr val="bg1"/>
              </a:buClr>
              <a:buFont typeface="Wingdings" panose="05000000000000000000" pitchFamily="2" charset="2"/>
              <a:buChar char="§"/>
            </a:pPr>
            <a:r>
              <a:rPr lang="en-US" sz="1600" dirty="0"/>
              <a:t>American Pain Foundation</a:t>
            </a:r>
          </a:p>
          <a:p>
            <a:pPr>
              <a:buClr>
                <a:schemeClr val="bg1"/>
              </a:buClr>
            </a:pPr>
            <a:r>
              <a:rPr lang="en-US" sz="1600" dirty="0"/>
              <a:t>	888.615.PAIN (888.615.7246)</a:t>
            </a:r>
          </a:p>
          <a:p>
            <a:pPr>
              <a:buClr>
                <a:schemeClr val="bg1"/>
              </a:buClr>
            </a:pPr>
            <a:r>
              <a:rPr lang="en-US" sz="1600" dirty="0"/>
              <a:t>	painfoundation.org</a:t>
            </a:r>
          </a:p>
        </p:txBody>
      </p:sp>
    </p:spTree>
    <p:extLst>
      <p:ext uri="{BB962C8B-B14F-4D97-AF65-F5344CB8AC3E}">
        <p14:creationId xmlns:p14="http://schemas.microsoft.com/office/powerpoint/2010/main" val="2847397122"/>
      </p:ext>
    </p:extLst>
  </p:cSld>
  <p:clrMapOvr>
    <a:masterClrMapping/>
  </p:clrMapOvr>
  <p:transition spd="slow" advClick="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226B8-3C7B-E24A-963E-2411C6418D57}"/>
              </a:ext>
            </a:extLst>
          </p:cNvPr>
          <p:cNvSpPr>
            <a:spLocks noGrp="1"/>
          </p:cNvSpPr>
          <p:nvPr>
            <p:ph type="title"/>
          </p:nvPr>
        </p:nvSpPr>
        <p:spPr/>
        <p:txBody>
          <a:bodyPr/>
          <a:lstStyle/>
          <a:p>
            <a:r>
              <a:rPr lang="en-US" dirty="0"/>
              <a:t>Surgery Types</a:t>
            </a:r>
          </a:p>
        </p:txBody>
      </p:sp>
      <p:sp>
        <p:nvSpPr>
          <p:cNvPr id="2" name="Content Placeholder 1">
            <a:extLst>
              <a:ext uri="{FF2B5EF4-FFF2-40B4-BE49-F238E27FC236}">
                <a16:creationId xmlns:a16="http://schemas.microsoft.com/office/drawing/2014/main" id="{50CB0397-F768-40A7-BFD3-477B390CF910}"/>
              </a:ext>
            </a:extLst>
          </p:cNvPr>
          <p:cNvSpPr>
            <a:spLocks noGrp="1"/>
          </p:cNvSpPr>
          <p:nvPr>
            <p:ph idx="1"/>
          </p:nvPr>
        </p:nvSpPr>
        <p:spPr/>
        <p:txBody>
          <a:bodyPr/>
          <a:lstStyle/>
          <a:p>
            <a:r>
              <a:rPr lang="en-US" dirty="0"/>
              <a:t>Discectomy</a:t>
            </a:r>
          </a:p>
        </p:txBody>
      </p:sp>
      <p:pic>
        <p:nvPicPr>
          <p:cNvPr id="3" name="Picture 2">
            <a:extLst>
              <a:ext uri="{FF2B5EF4-FFF2-40B4-BE49-F238E27FC236}">
                <a16:creationId xmlns:a16="http://schemas.microsoft.com/office/drawing/2014/main" id="{0EDC22EF-E804-4368-AF17-E50795EECA6D}"/>
              </a:ext>
            </a:extLst>
          </p:cNvPr>
          <p:cNvPicPr>
            <a:picLocks noChangeAspect="1"/>
          </p:cNvPicPr>
          <p:nvPr/>
        </p:nvPicPr>
        <p:blipFill>
          <a:blip r:embed="rId4"/>
          <a:stretch>
            <a:fillRect/>
          </a:stretch>
        </p:blipFill>
        <p:spPr>
          <a:xfrm>
            <a:off x="3191004" y="1018379"/>
            <a:ext cx="5809992" cy="5255207"/>
          </a:xfrm>
          <a:prstGeom prst="rect">
            <a:avLst/>
          </a:prstGeom>
        </p:spPr>
      </p:pic>
      <p:pic>
        <p:nvPicPr>
          <p:cNvPr id="5" name="Slide 3">
            <a:hlinkClick r:id="" action="ppaction://media"/>
            <a:extLst>
              <a:ext uri="{FF2B5EF4-FFF2-40B4-BE49-F238E27FC236}">
                <a16:creationId xmlns:a16="http://schemas.microsoft.com/office/drawing/2014/main" id="{228DECBB-1DB4-45B2-AC10-B659E4870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829" y="5712580"/>
            <a:ext cx="609600" cy="609600"/>
          </a:xfrm>
          <a:prstGeom prst="rect">
            <a:avLst/>
          </a:prstGeom>
        </p:spPr>
      </p:pic>
    </p:spTree>
    <p:extLst>
      <p:ext uri="{BB962C8B-B14F-4D97-AF65-F5344CB8AC3E}">
        <p14:creationId xmlns:p14="http://schemas.microsoft.com/office/powerpoint/2010/main" val="2095506018"/>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DDE9B8-3BF4-42AA-94F5-5B26464C1935}"/>
              </a:ext>
            </a:extLst>
          </p:cNvPr>
          <p:cNvSpPr>
            <a:spLocks noGrp="1"/>
          </p:cNvSpPr>
          <p:nvPr>
            <p:ph idx="1"/>
          </p:nvPr>
        </p:nvSpPr>
        <p:spPr>
          <a:xfrm>
            <a:off x="480785" y="762000"/>
            <a:ext cx="11230429" cy="5511586"/>
          </a:xfrm>
        </p:spPr>
        <p:txBody>
          <a:bodyPr/>
          <a:lstStyle/>
          <a:p>
            <a:r>
              <a:rPr lang="en-US" dirty="0"/>
              <a:t>Laminectomy</a:t>
            </a:r>
          </a:p>
        </p:txBody>
      </p:sp>
      <p:pic>
        <p:nvPicPr>
          <p:cNvPr id="8" name="Picture 7">
            <a:extLst>
              <a:ext uri="{FF2B5EF4-FFF2-40B4-BE49-F238E27FC236}">
                <a16:creationId xmlns:a16="http://schemas.microsoft.com/office/drawing/2014/main" id="{63A71EA2-DA05-4F83-B0C2-7E8E28C56532}"/>
              </a:ext>
            </a:extLst>
          </p:cNvPr>
          <p:cNvPicPr>
            <a:picLocks noChangeAspect="1"/>
          </p:cNvPicPr>
          <p:nvPr/>
        </p:nvPicPr>
        <p:blipFill>
          <a:blip r:embed="rId4"/>
          <a:stretch>
            <a:fillRect/>
          </a:stretch>
        </p:blipFill>
        <p:spPr>
          <a:xfrm>
            <a:off x="2590800" y="764817"/>
            <a:ext cx="7239000" cy="5328366"/>
          </a:xfrm>
          <a:prstGeom prst="rect">
            <a:avLst/>
          </a:prstGeom>
        </p:spPr>
      </p:pic>
      <p:pic>
        <p:nvPicPr>
          <p:cNvPr id="2" name="Slide 4">
            <a:hlinkClick r:id="" action="ppaction://media"/>
            <a:extLst>
              <a:ext uri="{FF2B5EF4-FFF2-40B4-BE49-F238E27FC236}">
                <a16:creationId xmlns:a16="http://schemas.microsoft.com/office/drawing/2014/main" id="{0F2CBCD5-C57F-4D75-8B9D-B8467940F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1614" y="5663986"/>
            <a:ext cx="609600" cy="609600"/>
          </a:xfrm>
          <a:prstGeom prst="rect">
            <a:avLst/>
          </a:prstGeom>
        </p:spPr>
      </p:pic>
    </p:spTree>
    <p:extLst>
      <p:ext uri="{BB962C8B-B14F-4D97-AF65-F5344CB8AC3E}">
        <p14:creationId xmlns:p14="http://schemas.microsoft.com/office/powerpoint/2010/main" val="2325261560"/>
      </p:ext>
    </p:extLst>
  </p:cSld>
  <p:clrMapOvr>
    <a:masterClrMapping/>
  </p:clrMapOvr>
  <p:transition spd="slow" advClick="0" advTm="1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7846B-2545-43A0-9A79-6E2E6B6810AC}"/>
              </a:ext>
            </a:extLst>
          </p:cNvPr>
          <p:cNvSpPr>
            <a:spLocks noGrp="1"/>
          </p:cNvSpPr>
          <p:nvPr>
            <p:ph idx="1"/>
          </p:nvPr>
        </p:nvSpPr>
        <p:spPr>
          <a:xfrm>
            <a:off x="381000" y="685800"/>
            <a:ext cx="11230429" cy="5587786"/>
          </a:xfrm>
        </p:spPr>
        <p:txBody>
          <a:bodyPr/>
          <a:lstStyle/>
          <a:p>
            <a:r>
              <a:rPr lang="en-US" dirty="0"/>
              <a:t>Cervical Fusions</a:t>
            </a:r>
          </a:p>
        </p:txBody>
      </p:sp>
      <p:pic>
        <p:nvPicPr>
          <p:cNvPr id="4" name="Picture 3">
            <a:extLst>
              <a:ext uri="{FF2B5EF4-FFF2-40B4-BE49-F238E27FC236}">
                <a16:creationId xmlns:a16="http://schemas.microsoft.com/office/drawing/2014/main" id="{EBFFCCA7-C317-4DF3-975F-B86F244896A6}"/>
              </a:ext>
            </a:extLst>
          </p:cNvPr>
          <p:cNvPicPr>
            <a:picLocks noChangeAspect="1"/>
          </p:cNvPicPr>
          <p:nvPr/>
        </p:nvPicPr>
        <p:blipFill>
          <a:blip r:embed="rId4"/>
          <a:stretch>
            <a:fillRect/>
          </a:stretch>
        </p:blipFill>
        <p:spPr>
          <a:xfrm>
            <a:off x="838200" y="1298217"/>
            <a:ext cx="4688230" cy="4873983"/>
          </a:xfrm>
          <a:prstGeom prst="rect">
            <a:avLst/>
          </a:prstGeom>
        </p:spPr>
      </p:pic>
      <p:pic>
        <p:nvPicPr>
          <p:cNvPr id="5" name="Picture 4">
            <a:extLst>
              <a:ext uri="{FF2B5EF4-FFF2-40B4-BE49-F238E27FC236}">
                <a16:creationId xmlns:a16="http://schemas.microsoft.com/office/drawing/2014/main" id="{4A3849AF-6215-4D04-884A-FCDBCEACEF64}"/>
              </a:ext>
            </a:extLst>
          </p:cNvPr>
          <p:cNvPicPr>
            <a:picLocks noChangeAspect="1"/>
          </p:cNvPicPr>
          <p:nvPr/>
        </p:nvPicPr>
        <p:blipFill>
          <a:blip r:embed="rId5"/>
          <a:stretch>
            <a:fillRect/>
          </a:stretch>
        </p:blipFill>
        <p:spPr>
          <a:xfrm>
            <a:off x="6665572" y="1298216"/>
            <a:ext cx="4261473" cy="4873984"/>
          </a:xfrm>
          <a:prstGeom prst="rect">
            <a:avLst/>
          </a:prstGeom>
        </p:spPr>
      </p:pic>
      <p:pic>
        <p:nvPicPr>
          <p:cNvPr id="2" name="Slide 5">
            <a:hlinkClick r:id="" action="ppaction://media"/>
            <a:extLst>
              <a:ext uri="{FF2B5EF4-FFF2-40B4-BE49-F238E27FC236}">
                <a16:creationId xmlns:a16="http://schemas.microsoft.com/office/drawing/2014/main" id="{EAAF8FBA-861E-4800-AB8D-96CD7E459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559784"/>
            <a:ext cx="609600" cy="609600"/>
          </a:xfrm>
          <a:prstGeom prst="rect">
            <a:avLst/>
          </a:prstGeom>
        </p:spPr>
      </p:pic>
    </p:spTree>
    <p:extLst>
      <p:ext uri="{BB962C8B-B14F-4D97-AF65-F5344CB8AC3E}">
        <p14:creationId xmlns:p14="http://schemas.microsoft.com/office/powerpoint/2010/main" val="1658627287"/>
      </p:ext>
    </p:extLst>
  </p:cSld>
  <p:clrMapOvr>
    <a:masterClrMapping/>
  </p:clrMapOvr>
  <p:transition spd="slow"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456A5B-F66C-46BA-A33F-8DDB0D62E140}"/>
              </a:ext>
            </a:extLst>
          </p:cNvPr>
          <p:cNvPicPr>
            <a:picLocks noChangeAspect="1"/>
          </p:cNvPicPr>
          <p:nvPr/>
        </p:nvPicPr>
        <p:blipFill>
          <a:blip r:embed="rId4"/>
          <a:stretch>
            <a:fillRect/>
          </a:stretch>
        </p:blipFill>
        <p:spPr>
          <a:xfrm>
            <a:off x="2553917" y="762000"/>
            <a:ext cx="7084166" cy="5535416"/>
          </a:xfrm>
          <a:prstGeom prst="rect">
            <a:avLst/>
          </a:prstGeom>
        </p:spPr>
      </p:pic>
      <p:sp>
        <p:nvSpPr>
          <p:cNvPr id="3" name="Content Placeholder 2">
            <a:extLst>
              <a:ext uri="{FF2B5EF4-FFF2-40B4-BE49-F238E27FC236}">
                <a16:creationId xmlns:a16="http://schemas.microsoft.com/office/drawing/2014/main" id="{DB0079A3-68B1-48C0-80D4-67F4A9E358A3}"/>
              </a:ext>
            </a:extLst>
          </p:cNvPr>
          <p:cNvSpPr>
            <a:spLocks noGrp="1"/>
          </p:cNvSpPr>
          <p:nvPr>
            <p:ph idx="1"/>
          </p:nvPr>
        </p:nvSpPr>
        <p:spPr>
          <a:xfrm>
            <a:off x="381000" y="762000"/>
            <a:ext cx="11230429" cy="5511586"/>
          </a:xfrm>
        </p:spPr>
        <p:txBody>
          <a:bodyPr/>
          <a:lstStyle/>
          <a:p>
            <a:r>
              <a:rPr lang="en-US" dirty="0"/>
              <a:t>Lumbar Fusions</a:t>
            </a:r>
          </a:p>
        </p:txBody>
      </p:sp>
      <p:pic>
        <p:nvPicPr>
          <p:cNvPr id="2" name="Slide 6">
            <a:hlinkClick r:id="" action="ppaction://media"/>
            <a:extLst>
              <a:ext uri="{FF2B5EF4-FFF2-40B4-BE49-F238E27FC236}">
                <a16:creationId xmlns:a16="http://schemas.microsoft.com/office/drawing/2014/main" id="{D1EC88EC-FEE8-404B-9FAE-0C1698474A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1829" y="5663986"/>
            <a:ext cx="609600" cy="609600"/>
          </a:xfrm>
          <a:prstGeom prst="rect">
            <a:avLst/>
          </a:prstGeom>
        </p:spPr>
      </p:pic>
    </p:spTree>
    <p:extLst>
      <p:ext uri="{BB962C8B-B14F-4D97-AF65-F5344CB8AC3E}">
        <p14:creationId xmlns:p14="http://schemas.microsoft.com/office/powerpoint/2010/main" val="1843087846"/>
      </p:ext>
    </p:extLst>
  </p:cSld>
  <p:clrMapOvr>
    <a:masterClrMapping/>
  </p:clrMapOvr>
  <p:transition spd="slow" advClick="0" advTm="1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F95BC-BD40-5743-AB74-6DAC68974E1E}"/>
              </a:ext>
            </a:extLst>
          </p:cNvPr>
          <p:cNvSpPr>
            <a:spLocks noGrp="1"/>
          </p:cNvSpPr>
          <p:nvPr>
            <p:ph type="ctrTitle" sz="quarter"/>
          </p:nvPr>
        </p:nvSpPr>
        <p:spPr/>
        <p:txBody>
          <a:bodyPr/>
          <a:lstStyle/>
          <a:p>
            <a:r>
              <a:rPr lang="en-US" dirty="0"/>
              <a:t>Before Surgery</a:t>
            </a:r>
          </a:p>
        </p:txBody>
      </p:sp>
    </p:spTree>
    <p:extLst>
      <p:ext uri="{BB962C8B-B14F-4D97-AF65-F5344CB8AC3E}">
        <p14:creationId xmlns:p14="http://schemas.microsoft.com/office/powerpoint/2010/main" val="3035554082"/>
      </p:ext>
    </p:extLst>
  </p:cSld>
  <p:clrMapOvr>
    <a:masterClrMapping/>
  </p:clrMapOvr>
  <p:transition spd="slow" advClick="0" advTm="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15BB4-F49E-4945-8C5F-68B9EE0CF23B}"/>
              </a:ext>
            </a:extLst>
          </p:cNvPr>
          <p:cNvSpPr>
            <a:spLocks noGrp="1"/>
          </p:cNvSpPr>
          <p:nvPr>
            <p:ph type="title"/>
          </p:nvPr>
        </p:nvSpPr>
        <p:spPr/>
        <p:txBody>
          <a:bodyPr/>
          <a:lstStyle/>
          <a:p>
            <a:r>
              <a:rPr lang="en-US" dirty="0"/>
              <a:t>Preparations</a:t>
            </a:r>
          </a:p>
        </p:txBody>
      </p:sp>
      <p:sp>
        <p:nvSpPr>
          <p:cNvPr id="5" name="Content Placeholder 4">
            <a:extLst>
              <a:ext uri="{FF2B5EF4-FFF2-40B4-BE49-F238E27FC236}">
                <a16:creationId xmlns:a16="http://schemas.microsoft.com/office/drawing/2014/main" id="{CD41814A-33DC-564D-AF93-C4CE3E2CB2F3}"/>
              </a:ext>
            </a:extLst>
          </p:cNvPr>
          <p:cNvSpPr>
            <a:spLocks noGrp="1"/>
          </p:cNvSpPr>
          <p:nvPr>
            <p:ph idx="1"/>
          </p:nvPr>
        </p:nvSpPr>
        <p:spPr/>
        <p:txBody>
          <a:bodyPr/>
          <a:lstStyle/>
          <a:p>
            <a:r>
              <a:rPr lang="en-US" dirty="0"/>
              <a:t>Arrange for a ride home, based on your estimated discharge from the hospital.</a:t>
            </a:r>
          </a:p>
          <a:p>
            <a:pPr marL="0" indent="0">
              <a:buNone/>
            </a:pPr>
            <a:endParaRPr lang="en-US" dirty="0"/>
          </a:p>
          <a:p>
            <a:r>
              <a:rPr lang="en-US" dirty="0"/>
              <a:t>If necessary, make plans for someone to stay with you until you can get around safely.</a:t>
            </a:r>
          </a:p>
          <a:p>
            <a:endParaRPr lang="en-US" dirty="0"/>
          </a:p>
          <a:p>
            <a:r>
              <a:rPr lang="en-US" dirty="0"/>
              <a:t>Ask someone to help you with housework, yard work, pet care, grocery shopping, and possibly bathing if needed.</a:t>
            </a:r>
          </a:p>
          <a:p>
            <a:endParaRPr lang="en-US" dirty="0"/>
          </a:p>
          <a:p>
            <a:r>
              <a:rPr lang="en-US" dirty="0"/>
              <a:t>Clear any items from your walking paths, including throw rugs, and move any furniture that would prevent you from comfortably moving around. Consider safety bars and/or slip mats for your tub/shower.</a:t>
            </a:r>
          </a:p>
          <a:p>
            <a:endParaRPr lang="en-US" dirty="0"/>
          </a:p>
          <a:p>
            <a:r>
              <a:rPr lang="en-US" dirty="0"/>
              <a:t>If you live in a two-story house, you may want to stay primarily on the first floor for the first few weeks after surgery, our therapy team will work with you to determine your needs. </a:t>
            </a:r>
          </a:p>
        </p:txBody>
      </p:sp>
      <p:pic>
        <p:nvPicPr>
          <p:cNvPr id="2" name="Slide 8">
            <a:hlinkClick r:id="" action="ppaction://media"/>
            <a:extLst>
              <a:ext uri="{FF2B5EF4-FFF2-40B4-BE49-F238E27FC236}">
                <a16:creationId xmlns:a16="http://schemas.microsoft.com/office/drawing/2014/main" id="{7DD13D7F-747B-4AA3-8B79-2A81506B61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1829" y="5747097"/>
            <a:ext cx="609600" cy="609600"/>
          </a:xfrm>
          <a:prstGeom prst="rect">
            <a:avLst/>
          </a:prstGeom>
        </p:spPr>
      </p:pic>
    </p:spTree>
    <p:extLst>
      <p:ext uri="{BB962C8B-B14F-4D97-AF65-F5344CB8AC3E}">
        <p14:creationId xmlns:p14="http://schemas.microsoft.com/office/powerpoint/2010/main" val="2510272881"/>
      </p:ext>
    </p:extLst>
  </p:cSld>
  <p:clrMapOvr>
    <a:masterClrMapping/>
  </p:clrMapOvr>
  <p:transition spd="slow" advClick="0" advTm="1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0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1&quot;&gt;&lt;elem m_fUsage=&quot;1.00000000000000000000E+00&quot;&gt;&lt;m_msothmcolidx val=&quot;0&quot;/&gt;&lt;m_rgb r=&quot;03&quot; g=&quot;B8&quot; b=&quot;07&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H SM Template">
  <a:themeElements>
    <a:clrScheme name="CHOOSE 30">
      <a:dk1>
        <a:srgbClr val="000000"/>
      </a:dk1>
      <a:lt1>
        <a:srgbClr val="FFFFFF"/>
      </a:lt1>
      <a:dk2>
        <a:srgbClr val="000100"/>
      </a:dk2>
      <a:lt2>
        <a:srgbClr val="BFBFBF"/>
      </a:lt2>
      <a:accent1>
        <a:srgbClr val="F26123"/>
      </a:accent1>
      <a:accent2>
        <a:srgbClr val="6C295F"/>
      </a:accent2>
      <a:accent3>
        <a:srgbClr val="608E26"/>
      </a:accent3>
      <a:accent4>
        <a:srgbClr val="C81D6A"/>
      </a:accent4>
      <a:accent5>
        <a:srgbClr val="264084"/>
      </a:accent5>
      <a:accent6>
        <a:srgbClr val="007078"/>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H SM Template">
  <a:themeElements>
    <a:clrScheme name="OH CHOOSE 3">
      <a:dk1>
        <a:srgbClr val="000000"/>
      </a:dk1>
      <a:lt1>
        <a:srgbClr val="FFFFFF"/>
      </a:lt1>
      <a:dk2>
        <a:srgbClr val="CB392C"/>
      </a:dk2>
      <a:lt2>
        <a:srgbClr val="BFBFBF"/>
      </a:lt2>
      <a:accent1>
        <a:srgbClr val="B20838"/>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H SM Template">
  <a:themeElements>
    <a:clrScheme name="OH CHOOSE 3">
      <a:dk1>
        <a:srgbClr val="000000"/>
      </a:dk1>
      <a:lt1>
        <a:srgbClr val="FFFFFF"/>
      </a:lt1>
      <a:dk2>
        <a:srgbClr val="CB392C"/>
      </a:dk2>
      <a:lt2>
        <a:srgbClr val="BFBFBF"/>
      </a:lt2>
      <a:accent1>
        <a:srgbClr val="B20838"/>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H SM Template">
  <a:themeElements>
    <a:clrScheme name="OH CHOOSE 3">
      <a:dk1>
        <a:srgbClr val="000000"/>
      </a:dk1>
      <a:lt1>
        <a:srgbClr val="FFFFFF"/>
      </a:lt1>
      <a:dk2>
        <a:srgbClr val="CB392C"/>
      </a:dk2>
      <a:lt2>
        <a:srgbClr val="BFBFBF"/>
      </a:lt2>
      <a:accent1>
        <a:srgbClr val="B20838"/>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H SM Template">
  <a:themeElements>
    <a:clrScheme name="OH CHOOSE 3">
      <a:dk1>
        <a:srgbClr val="000000"/>
      </a:dk1>
      <a:lt1>
        <a:srgbClr val="FFFFFF"/>
      </a:lt1>
      <a:dk2>
        <a:srgbClr val="CB392C"/>
      </a:dk2>
      <a:lt2>
        <a:srgbClr val="BFBFBF"/>
      </a:lt2>
      <a:accent1>
        <a:srgbClr val="B20838"/>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H SM Template">
  <a:themeElements>
    <a:clrScheme name="OH CHOOSE 3">
      <a:dk1>
        <a:srgbClr val="000000"/>
      </a:dk1>
      <a:lt1>
        <a:srgbClr val="FFFFFF"/>
      </a:lt1>
      <a:dk2>
        <a:srgbClr val="CB392C"/>
      </a:dk2>
      <a:lt2>
        <a:srgbClr val="BFBFBF"/>
      </a:lt2>
      <a:accent1>
        <a:srgbClr val="B20838"/>
      </a:accent1>
      <a:accent2>
        <a:srgbClr val="7F7F7F"/>
      </a:accent2>
      <a:accent3>
        <a:srgbClr val="A5A5A5"/>
      </a:accent3>
      <a:accent4>
        <a:srgbClr val="BFBFBF"/>
      </a:accent4>
      <a:accent5>
        <a:srgbClr val="D8D8D8"/>
      </a:accent5>
      <a:accent6>
        <a:srgbClr val="F2F2F2"/>
      </a:accent6>
      <a:hlink>
        <a:srgbClr val="000000"/>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UNC-template 1">
        <a:dk1>
          <a:srgbClr val="000000"/>
        </a:dk1>
        <a:lt1>
          <a:srgbClr val="FFFFFF"/>
        </a:lt1>
        <a:dk2>
          <a:srgbClr val="B2B2B2"/>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99CCFF"/>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UNC-template 3">
        <a:dk1>
          <a:srgbClr val="000000"/>
        </a:dk1>
        <a:lt1>
          <a:srgbClr val="FFFFFF"/>
        </a:lt1>
        <a:dk2>
          <a:srgbClr val="003366"/>
        </a:dk2>
        <a:lt2>
          <a:srgbClr val="330033"/>
        </a:lt2>
        <a:accent1>
          <a:srgbClr val="CCCC99"/>
        </a:accent1>
        <a:accent2>
          <a:srgbClr val="FFFF66"/>
        </a:accent2>
        <a:accent3>
          <a:srgbClr val="FFFFFF"/>
        </a:accent3>
        <a:accent4>
          <a:srgbClr val="000000"/>
        </a:accent4>
        <a:accent5>
          <a:srgbClr val="E2E2CA"/>
        </a:accent5>
        <a:accent6>
          <a:srgbClr val="E7E75C"/>
        </a:accent6>
        <a:hlink>
          <a:srgbClr val="99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2543</Words>
  <Application>Microsoft Office PowerPoint</Application>
  <PresentationFormat>Widescreen</PresentationFormat>
  <Paragraphs>271</Paragraphs>
  <Slides>39</Slides>
  <Notes>2</Notes>
  <HiddenSlides>0</HiddenSlides>
  <MMClips>32</MMClips>
  <ScaleCrop>false</ScaleCrop>
  <HeadingPairs>
    <vt:vector size="8" baseType="variant">
      <vt:variant>
        <vt:lpstr>Fonts Used</vt:lpstr>
      </vt:variant>
      <vt:variant>
        <vt:i4>3</vt:i4>
      </vt:variant>
      <vt:variant>
        <vt:lpstr>Theme</vt:lpstr>
      </vt:variant>
      <vt:variant>
        <vt:i4>6</vt:i4>
      </vt:variant>
      <vt:variant>
        <vt:lpstr>Embedded OLE Servers</vt:lpstr>
      </vt:variant>
      <vt:variant>
        <vt:i4>1</vt:i4>
      </vt:variant>
      <vt:variant>
        <vt:lpstr>Slide Titles</vt:lpstr>
      </vt:variant>
      <vt:variant>
        <vt:i4>39</vt:i4>
      </vt:variant>
    </vt:vector>
  </HeadingPairs>
  <TitlesOfParts>
    <vt:vector size="49" baseType="lpstr">
      <vt:lpstr>Arial</vt:lpstr>
      <vt:lpstr>Times New Roman</vt:lpstr>
      <vt:lpstr>Wingdings</vt:lpstr>
      <vt:lpstr>OH SM Template</vt:lpstr>
      <vt:lpstr>1_OH SM Template</vt:lpstr>
      <vt:lpstr>2_OH SM Template</vt:lpstr>
      <vt:lpstr>4_OH SM Template</vt:lpstr>
      <vt:lpstr>5_OH SM Template</vt:lpstr>
      <vt:lpstr>3_OH SM Template</vt:lpstr>
      <vt:lpstr>think-cell Slide</vt:lpstr>
      <vt:lpstr>Preoperative Spine Class</vt:lpstr>
      <vt:lpstr>Understanding Your Surgery</vt:lpstr>
      <vt:lpstr>Benefits of Spine Surgery</vt:lpstr>
      <vt:lpstr>Surgery Types</vt:lpstr>
      <vt:lpstr>PowerPoint Presentation</vt:lpstr>
      <vt:lpstr>PowerPoint Presentation</vt:lpstr>
      <vt:lpstr>PowerPoint Presentation</vt:lpstr>
      <vt:lpstr>Before Surgery</vt:lpstr>
      <vt:lpstr>Preparations</vt:lpstr>
      <vt:lpstr>Preparations - continued</vt:lpstr>
      <vt:lpstr>Home Safety Check</vt:lpstr>
      <vt:lpstr>Smoking and Surgery</vt:lpstr>
      <vt:lpstr>Preadmission Testing</vt:lpstr>
      <vt:lpstr>Day Before Surgery</vt:lpstr>
      <vt:lpstr>What to Bring to the Hospital</vt:lpstr>
      <vt:lpstr>Your Hospital Stay</vt:lpstr>
      <vt:lpstr>Day of Surgery</vt:lpstr>
      <vt:lpstr>Recovery Room</vt:lpstr>
      <vt:lpstr>Nursing Unit</vt:lpstr>
      <vt:lpstr>Pain Management</vt:lpstr>
      <vt:lpstr>Pain Management (continued)</vt:lpstr>
      <vt:lpstr>After Surgery Plan</vt:lpstr>
      <vt:lpstr>After Surgery: Day 0</vt:lpstr>
      <vt:lpstr>After Surgery: Day 1</vt:lpstr>
      <vt:lpstr>After Surgery: Day 2</vt:lpstr>
      <vt:lpstr>Discharge Home</vt:lpstr>
      <vt:lpstr>Discharge Home (Continued)</vt:lpstr>
      <vt:lpstr>PowerPoint Presentation</vt:lpstr>
      <vt:lpstr>Therapy and Getting Moving</vt:lpstr>
      <vt:lpstr>Physical Therapy</vt:lpstr>
      <vt:lpstr>Occupational Therapy </vt:lpstr>
      <vt:lpstr>Activity</vt:lpstr>
      <vt:lpstr>Precautions</vt:lpstr>
      <vt:lpstr>Transfers</vt:lpstr>
      <vt:lpstr>Transfers (Continued)</vt:lpstr>
      <vt:lpstr>Equipment</vt:lpstr>
      <vt:lpstr>Equipment (Continued)</vt:lpstr>
      <vt:lpstr>Thank You! From the Best Hospital Possible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24 pt, bold, Sentence Case Sub-Title, 18pt, bold, Sentence Case</dc:title>
  <dc:creator/>
  <dc:description>Letter Blank templ v3.pot</dc:description>
  <cp:lastModifiedBy/>
  <cp:revision>26</cp:revision>
  <cp:lastPrinted>2017-02-22T20:02:43Z</cp:lastPrinted>
  <dcterms:created xsi:type="dcterms:W3CDTF">2016-01-28T15:06:00Z</dcterms:created>
  <dcterms:modified xsi:type="dcterms:W3CDTF">2021-04-14T15:51:42Z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20041127</vt:lpwstr>
  </property>
  <property fmtid="{D5CDD505-2E9C-101B-9397-08002B2CF9AE}" pid="3" name="Reference">
    <vt:lpwstr>BCGTemplateNew</vt:lpwstr>
  </property>
  <property fmtid="{D5CDD505-2E9C-101B-9397-08002B2CF9AE}" pid="4" name="BCG 2007 Template">
    <vt:bool>true</vt:bool>
  </property>
  <property fmtid="{D5CDD505-2E9C-101B-9397-08002B2CF9AE}" pid="5" name="BCG Format Name">
    <vt:lpwstr>BCG Format</vt:lpwstr>
  </property>
</Properties>
</file>